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86" r:id="rId5"/>
    <p:sldMasterId id="2147483688" r:id="rId6"/>
    <p:sldMasterId id="2147483705" r:id="rId7"/>
    <p:sldMasterId id="2147483717" r:id="rId8"/>
    <p:sldMasterId id="2147483729" r:id="rId9"/>
    <p:sldMasterId id="2147483741" r:id="rId10"/>
    <p:sldMasterId id="2147483753" r:id="rId11"/>
  </p:sldMasterIdLst>
  <p:notesMasterIdLst>
    <p:notesMasterId r:id="rId31"/>
  </p:notesMasterIdLst>
  <p:sldIdLst>
    <p:sldId id="256" r:id="rId12"/>
    <p:sldId id="257" r:id="rId13"/>
    <p:sldId id="260" r:id="rId14"/>
    <p:sldId id="269" r:id="rId15"/>
    <p:sldId id="270" r:id="rId16"/>
    <p:sldId id="273" r:id="rId17"/>
    <p:sldId id="265" r:id="rId18"/>
    <p:sldId id="267" r:id="rId19"/>
    <p:sldId id="258" r:id="rId20"/>
    <p:sldId id="264" r:id="rId21"/>
    <p:sldId id="262" r:id="rId22"/>
    <p:sldId id="261" r:id="rId23"/>
    <p:sldId id="263" r:id="rId24"/>
    <p:sldId id="259" r:id="rId25"/>
    <p:sldId id="271" r:id="rId26"/>
    <p:sldId id="272" r:id="rId27"/>
    <p:sldId id="275" r:id="rId28"/>
    <p:sldId id="266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6F8D7-3F2E-44E8-8B94-D38A27B1B0D7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18D80-D3AC-426F-A8B8-45774322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2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E86F57-2F3E-48DC-963A-829C2E2A3AE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8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Boardworks KS3 Science 2014 Respiration</a:t>
            </a: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Boardworks 2014</a:t>
            </a:r>
          </a:p>
        </p:txBody>
      </p:sp>
    </p:spTree>
    <p:extLst>
      <p:ext uri="{BB962C8B-B14F-4D97-AF65-F5344CB8AC3E}">
        <p14:creationId xmlns:p14="http://schemas.microsoft.com/office/powerpoint/2010/main" val="227360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B76E7-CC10-42F3-A161-3153EBAC670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899" name="Rectangle 8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Boardworks KS3 Science 2008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Respiration</a:t>
            </a: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>
                <a:latin typeface="Arial" panose="020B0604020202020204" pitchFamily="34" charset="0"/>
              </a:rPr>
              <a:t>Photo credit: </a:t>
            </a:r>
            <a:r>
              <a:rPr lang="en-GB" altLang="en-US">
                <a:latin typeface="Arial" panose="020B0604020202020204" pitchFamily="34" charset="0"/>
              </a:rPr>
              <a:t>Jupiterimages Corporation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 b="1">
                <a:latin typeface="Arial" panose="020B0604020202020204" pitchFamily="34" charset="0"/>
              </a:rPr>
              <a:t>Teachers notes</a:t>
            </a:r>
          </a:p>
          <a:p>
            <a:r>
              <a:rPr lang="en-GB" altLang="en-US">
                <a:latin typeface="Arial" panose="020B0604020202020204" pitchFamily="34" charset="0"/>
              </a:rPr>
              <a:t>Respiration Worksheet 3 accompanies this slide.</a:t>
            </a:r>
          </a:p>
        </p:txBody>
      </p:sp>
    </p:spTree>
    <p:extLst>
      <p:ext uri="{BB962C8B-B14F-4D97-AF65-F5344CB8AC3E}">
        <p14:creationId xmlns:p14="http://schemas.microsoft.com/office/powerpoint/2010/main" val="103878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706B7-9F52-45AA-83FD-CCEB25D41B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8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Boardworks KS3 Science 2008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Respiration</a:t>
            </a: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8D80-D3AC-426F-A8B8-4577432202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9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2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577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D7AFA1-DE48-425E-B66E-E5F60B1C697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0067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A2E455-4CDD-4992-8F33-36450CAF4BE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8492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54F710-F127-448C-A7BC-2B34B5BD949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6240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17F6CA-76A5-4FF4-94B0-35E4DF6132C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43441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6DEA5A-3D80-4969-AB87-24A5E508635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74494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33D9C5-CBDE-4F22-B3AB-51C449CF0A4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0970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7C0D03-62EF-4CC0-86C3-0821CB7BEDE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9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0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BD5F3E-6859-47CE-A6BA-C14167EA57F3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9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F69BED-F207-4C75-80F5-9F86356E09C8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5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5931A-0B60-45FD-9E27-E8940CEEA0AA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95B49D-E83A-4519-BE61-64F2B7D3ACE9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1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BC1CF-83CF-40BD-820B-DEDFEBF4A4A6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0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324E0C-69E7-4D7C-9124-BA73E62DE240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01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3160C-8793-42F5-BFEE-0C191E0CC7B9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30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89810-17BA-4345-B25A-33F9A4DA5C4D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8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EB38E-2CFC-4554-8612-F503E40D0B0A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10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AEAD7-FB89-478C-92AF-5A2F2112CDF0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65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0D038-70B7-46D7-A9C4-78641D7635DE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3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BD5F3E-6859-47CE-A6BA-C14167EA57F3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82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F69BED-F207-4C75-80F5-9F86356E09C8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33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5931A-0B60-45FD-9E27-E8940CEEA0AA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4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95B49D-E83A-4519-BE61-64F2B7D3ACE9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07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BC1CF-83CF-40BD-820B-DEDFEBF4A4A6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28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324E0C-69E7-4D7C-9124-BA73E62DE240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87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3160C-8793-42F5-BFEE-0C191E0CC7B9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833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89810-17BA-4345-B25A-33F9A4DA5C4D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02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EB38E-2CFC-4554-8612-F503E40D0B0A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18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AEAD7-FB89-478C-92AF-5A2F2112CDF0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97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0D038-70B7-46D7-A9C4-78641D7635DE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1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997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20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respiration title sl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95918" y="6654801"/>
            <a:ext cx="8741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5E4AE-52B3-4CBE-8F52-CD5982D13DA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21</a:t>
            </a:r>
          </a:p>
        </p:txBody>
      </p:sp>
      <p:pic>
        <p:nvPicPr>
          <p:cNvPr id="4" name="Picture 1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203951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9433984" y="6654801"/>
            <a:ext cx="1518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2014</a:t>
            </a:r>
          </a:p>
        </p:txBody>
      </p:sp>
    </p:spTree>
    <p:extLst>
      <p:ext uri="{BB962C8B-B14F-4D97-AF65-F5344CB8AC3E}">
        <p14:creationId xmlns:p14="http://schemas.microsoft.com/office/powerpoint/2010/main" val="191517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espiration_part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95918" y="6654801"/>
            <a:ext cx="8741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BEF9AC-7084-43AB-8BF1-5C58E9D1FCFD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21</a:t>
            </a:r>
          </a:p>
        </p:txBody>
      </p:sp>
      <p:pic>
        <p:nvPicPr>
          <p:cNvPr id="4" name="Picture 1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4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9433984" y="6654801"/>
            <a:ext cx="1518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2014</a:t>
            </a:r>
          </a:p>
        </p:txBody>
      </p:sp>
      <p:pic>
        <p:nvPicPr>
          <p:cNvPr id="6" name="Picture 4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801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63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espiration_part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95918" y="6654801"/>
            <a:ext cx="8741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FB8609-6CDD-4263-A9BE-D36EC5C71ECB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21</a:t>
            </a:r>
          </a:p>
        </p:txBody>
      </p:sp>
      <p:pic>
        <p:nvPicPr>
          <p:cNvPr id="4" name="Picture 1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4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9433984" y="6654801"/>
            <a:ext cx="1518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2014</a:t>
            </a:r>
          </a:p>
        </p:txBody>
      </p:sp>
      <p:pic>
        <p:nvPicPr>
          <p:cNvPr id="6" name="Picture 4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801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122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espiration_part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95918" y="6654801"/>
            <a:ext cx="8741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440598-43A8-4CD8-8C4A-CDCE2DBFD310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21</a:t>
            </a:r>
          </a:p>
        </p:txBody>
      </p:sp>
      <p:pic>
        <p:nvPicPr>
          <p:cNvPr id="4" name="Picture 1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4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9433984" y="6654801"/>
            <a:ext cx="1518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2014</a:t>
            </a:r>
          </a:p>
        </p:txBody>
      </p:sp>
      <p:pic>
        <p:nvPicPr>
          <p:cNvPr id="6" name="Picture 4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801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6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61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26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05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93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85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26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"/>
          <p:cNvSpPr>
            <a:spLocks noChangeArrowheads="1"/>
          </p:cNvSpPr>
          <p:nvPr userDrawn="1"/>
        </p:nvSpPr>
        <p:spPr bwMode="auto">
          <a:xfrm>
            <a:off x="11264900" y="6181725"/>
            <a:ext cx="865717" cy="649188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51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537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506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004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0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49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885" y="66675"/>
            <a:ext cx="2821516" cy="6059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334" y="66675"/>
            <a:ext cx="8261351" cy="6059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95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4" y="66676"/>
            <a:ext cx="965411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39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E09AD-FBB7-480E-880A-248EFA14E4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703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A2F2D-4289-459E-A88A-45092344FD8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188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22CCF-1399-42E4-95FC-4C51B7D0F52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843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9B708A-7C29-4851-AA25-359484404D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234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97202-8D34-4D87-9ACD-4EF057733DF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21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3B64FC-1859-4249-890E-B32AC2AC924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42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0A928-4BDA-45F4-96A2-695A7B3C3A1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913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1F6654-F9D1-489D-8F80-6973249B2B2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53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75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A9D69F-8EEF-49DB-A736-24E76D15571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325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9BE28-F520-43C6-BC7F-48DFF46C78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99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5EE2E-7FD2-4B2E-9E45-8AAC095769D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310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34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60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86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6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38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716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579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21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08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70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339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204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8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362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1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050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16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765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5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461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845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6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2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32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1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659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9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76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437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982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505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682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339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798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366014-53AE-4B2B-9334-F1F72031CA1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809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73673D-339B-44A9-B757-5ED2ABF5B5B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46266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EDE68A-3F80-4B51-B96D-10C693F32E4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9823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A61FE-82CA-4F3E-841B-95F5CCD5BFA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35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8FE8-13C6-4596-9031-8338CE64136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34B-9B88-464C-948A-ABD7B806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4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7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4723B3-96A2-4F07-861B-6570F4CC68F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946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4FD57-A226-41BB-927D-6716A98F3C86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6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4FD57-A226-41BB-927D-6716A98F3C86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6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7" descr="slide bgro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8"/>
          <p:cNvSpPr txBox="1">
            <a:spLocks noChangeArrowheads="1"/>
          </p:cNvSpPr>
          <p:nvPr userDrawn="1"/>
        </p:nvSpPr>
        <p:spPr bwMode="auto">
          <a:xfrm>
            <a:off x="1195918" y="6629401"/>
            <a:ext cx="8741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BDD4B3-BAC2-4064-8C81-3B2D89043653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33</a:t>
            </a:r>
          </a:p>
        </p:txBody>
      </p:sp>
      <p:sp>
        <p:nvSpPr>
          <p:cNvPr id="4100" name="Text Box 39"/>
          <p:cNvSpPr txBox="1">
            <a:spLocks noChangeArrowheads="1"/>
          </p:cNvSpPr>
          <p:nvPr userDrawn="1"/>
        </p:nvSpPr>
        <p:spPr bwMode="auto">
          <a:xfrm>
            <a:off x="8593667" y="6629401"/>
            <a:ext cx="284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Boardworks Ltd 2008</a:t>
            </a:r>
          </a:p>
        </p:txBody>
      </p:sp>
      <p:pic>
        <p:nvPicPr>
          <p:cNvPr id="4101" name="Picture 4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801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96334" y="66676"/>
            <a:ext cx="96541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4103" name="Picture 42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801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39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7" descr="slide bgro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8"/>
          <p:cNvSpPr txBox="1">
            <a:spLocks noChangeArrowheads="1"/>
          </p:cNvSpPr>
          <p:nvPr userDrawn="1"/>
        </p:nvSpPr>
        <p:spPr bwMode="auto">
          <a:xfrm>
            <a:off x="1195918" y="6629401"/>
            <a:ext cx="8741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BDD4B3-BAC2-4064-8C81-3B2D89043653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33</a:t>
            </a:r>
          </a:p>
        </p:txBody>
      </p:sp>
      <p:sp>
        <p:nvSpPr>
          <p:cNvPr id="4100" name="Text Box 39"/>
          <p:cNvSpPr txBox="1">
            <a:spLocks noChangeArrowheads="1"/>
          </p:cNvSpPr>
          <p:nvPr userDrawn="1"/>
        </p:nvSpPr>
        <p:spPr bwMode="auto">
          <a:xfrm>
            <a:off x="8593667" y="6629401"/>
            <a:ext cx="284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Boardworks Ltd 2008</a:t>
            </a:r>
          </a:p>
        </p:txBody>
      </p:sp>
      <p:pic>
        <p:nvPicPr>
          <p:cNvPr id="4101" name="Picture 4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801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96334" y="66676"/>
            <a:ext cx="96541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4103" name="Picture 42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801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7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7" descr="slide bground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8"/>
          <p:cNvSpPr txBox="1">
            <a:spLocks noChangeArrowheads="1"/>
          </p:cNvSpPr>
          <p:nvPr userDrawn="1"/>
        </p:nvSpPr>
        <p:spPr bwMode="auto">
          <a:xfrm>
            <a:off x="1195918" y="6629401"/>
            <a:ext cx="87418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E4738-3274-4CC3-96D0-C1C98FEF9305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21</a:t>
            </a:r>
          </a:p>
        </p:txBody>
      </p:sp>
      <p:sp>
        <p:nvSpPr>
          <p:cNvPr id="11268" name="Text Box 39"/>
          <p:cNvSpPr txBox="1">
            <a:spLocks noChangeArrowheads="1"/>
          </p:cNvSpPr>
          <p:nvPr userDrawn="1"/>
        </p:nvSpPr>
        <p:spPr bwMode="auto">
          <a:xfrm>
            <a:off x="8593667" y="6629401"/>
            <a:ext cx="284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0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2014</a:t>
            </a:r>
          </a:p>
        </p:txBody>
      </p:sp>
      <p:pic>
        <p:nvPicPr>
          <p:cNvPr id="11269" name="Picture 4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80139"/>
            <a:ext cx="8403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96334" y="66676"/>
            <a:ext cx="965411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1271" name="Picture 42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801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396DB-D1A2-48AE-ADDA-36918830F9F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7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8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activeteachonline.com/product/view/id/335/page/50/mode/dps?modal=/player/video/id/3892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tiveteachonline.com/product/view/id/335/page/50/mode/dps?modal=/player/interactive/id/38880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335/page/50/mode/dps?modal=/player/animation/id/3908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/>
              <a:t>Anaerobic Respiration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79312" y="312389"/>
            <a:ext cx="2743200" cy="365125"/>
          </a:xfrm>
        </p:spPr>
        <p:txBody>
          <a:bodyPr/>
          <a:lstStyle/>
          <a:p>
            <a:fld id="{B1D68C80-F72C-4DAD-A847-186C0B34B2CC}" type="datetime1">
              <a:rPr lang="en-GB" sz="2400" b="1" u="sng" smtClean="0">
                <a:solidFill>
                  <a:schemeClr val="tx1"/>
                </a:solidFill>
              </a:rPr>
              <a:t>23/11/2018</a:t>
            </a:fld>
            <a:endParaRPr lang="en-GB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7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3" name="Picture 3" descr="32345846_cr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800100"/>
            <a:ext cx="1425575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Not enough oxygen!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35138" y="1827213"/>
            <a:ext cx="6367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/>
              <a:t>When anaerobic respiration takes place, </a:t>
            </a:r>
            <a:r>
              <a:rPr lang="en-GB" altLang="en-US" b="1">
                <a:solidFill>
                  <a:srgbClr val="10BC45"/>
                </a:solidFill>
              </a:rPr>
              <a:t>lactic acid</a:t>
            </a:r>
            <a:r>
              <a:rPr lang="en-GB" altLang="en-US"/>
              <a:t> is also produced. </a:t>
            </a:r>
          </a:p>
        </p:txBody>
      </p:sp>
      <p:sp>
        <p:nvSpPr>
          <p:cNvPr id="21509" name="AutoShape 22"/>
          <p:cNvSpPr>
            <a:spLocks noChangeArrowheads="1"/>
          </p:cNvSpPr>
          <p:nvPr/>
        </p:nvSpPr>
        <p:spPr bwMode="auto">
          <a:xfrm>
            <a:off x="1735138" y="800100"/>
            <a:ext cx="6248400" cy="571500"/>
          </a:xfrm>
          <a:prstGeom prst="roundRect">
            <a:avLst>
              <a:gd name="adj" fmla="val 792"/>
            </a:avLst>
          </a:prstGeom>
          <a:solidFill>
            <a:srgbClr val="10BC45"/>
          </a:solidFill>
          <a:ln w="38100">
            <a:solidFill>
              <a:srgbClr val="10BC45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893889" y="862013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FF"/>
                </a:solidFill>
              </a:rPr>
              <a:t>glucose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138613" y="862013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FF"/>
                </a:solidFill>
              </a:rPr>
              <a:t>lactic acid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6592889" y="862013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FF"/>
                </a:solidFill>
              </a:rPr>
              <a:t>energy</a:t>
            </a:r>
          </a:p>
        </p:txBody>
      </p:sp>
      <p:sp>
        <p:nvSpPr>
          <p:cNvPr id="21513" name="Text Box 23"/>
          <p:cNvSpPr txBox="1">
            <a:spLocks noChangeArrowheads="1"/>
          </p:cNvSpPr>
          <p:nvPr/>
        </p:nvSpPr>
        <p:spPr bwMode="auto">
          <a:xfrm>
            <a:off x="5983289" y="800100"/>
            <a:ext cx="42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1514" name="Text Box 24"/>
          <p:cNvSpPr txBox="1">
            <a:spLocks noChangeArrowheads="1"/>
          </p:cNvSpPr>
          <p:nvPr/>
        </p:nvSpPr>
        <p:spPr bwMode="auto">
          <a:xfrm>
            <a:off x="3414714" y="846138"/>
            <a:ext cx="5365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600" b="1">
                <a:solidFill>
                  <a:srgbClr val="FFFFFF"/>
                </a:solidFill>
                <a:sym typeface="Monotype Sorts" pitchFamily="2" charset="2"/>
              </a:rPr>
              <a:t></a:t>
            </a:r>
          </a:p>
        </p:txBody>
      </p:sp>
      <p:pic>
        <p:nvPicPr>
          <p:cNvPr id="389149" name="Picture 2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1735139" y="5138738"/>
            <a:ext cx="6624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/>
              <a:t>After exercise, the body needs to remove the lactic acid before it causes damage to cells.</a:t>
            </a:r>
            <a:endParaRPr lang="en-US" altLang="en-US"/>
          </a:p>
        </p:txBody>
      </p:sp>
      <p:sp>
        <p:nvSpPr>
          <p:cNvPr id="389155" name="Rectangle 35"/>
          <p:cNvSpPr>
            <a:spLocks noChangeArrowheads="1"/>
          </p:cNvSpPr>
          <p:nvPr/>
        </p:nvSpPr>
        <p:spPr bwMode="auto">
          <a:xfrm>
            <a:off x="1735138" y="3113089"/>
            <a:ext cx="64119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/>
              <a:t>Lactic acid builds up in the muscle cells and prevents the muscles from doing their job. This is thought to cause fatigue and sometimes cramp.</a:t>
            </a:r>
          </a:p>
        </p:txBody>
      </p:sp>
    </p:spTree>
    <p:extLst>
      <p:ext uri="{BB962C8B-B14F-4D97-AF65-F5344CB8AC3E}">
        <p14:creationId xmlns:p14="http://schemas.microsoft.com/office/powerpoint/2010/main" val="493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4" grpId="0"/>
      <p:bldP spid="389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1814" y="53976"/>
            <a:ext cx="7240587" cy="549275"/>
          </a:xfrm>
        </p:spPr>
        <p:txBody>
          <a:bodyPr/>
          <a:lstStyle/>
          <a:p>
            <a:pPr eaLnBrk="1" hangingPunct="1"/>
            <a:r>
              <a:rPr lang="en-GB" altLang="en-US"/>
              <a:t>Oxygen debt</a:t>
            </a:r>
          </a:p>
        </p:txBody>
      </p:sp>
      <p:pic>
        <p:nvPicPr>
          <p:cNvPr id="443414" name="Picture 22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417" name="Text Box 25"/>
          <p:cNvSpPr txBox="1">
            <a:spLocks noChangeArrowheads="1"/>
          </p:cNvSpPr>
          <p:nvPr/>
        </p:nvSpPr>
        <p:spPr bwMode="auto">
          <a:xfrm>
            <a:off x="4957764" y="4794251"/>
            <a:ext cx="5303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rgbClr val="000066"/>
                </a:solidFill>
                <a:latin typeface="Arial" panose="020B0604020202020204" pitchFamily="34" charset="0"/>
              </a:rPr>
              <a:t>The amount of oxygen needed to remove all the lactic acid after exercise is called an </a:t>
            </a:r>
            <a:r>
              <a:rPr lang="en-GB" altLang="en-US" b="1">
                <a:solidFill>
                  <a:srgbClr val="129B45"/>
                </a:solidFill>
                <a:latin typeface="Arial" panose="020B0604020202020204" pitchFamily="34" charset="0"/>
              </a:rPr>
              <a:t>oxygen debt</a:t>
            </a:r>
            <a:r>
              <a:rPr lang="en-GB" altLang="en-US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73733" name="Group 46"/>
          <p:cNvGrpSpPr>
            <a:grpSpLocks/>
          </p:cNvGrpSpPr>
          <p:nvPr/>
        </p:nvGrpSpPr>
        <p:grpSpPr bwMode="auto">
          <a:xfrm>
            <a:off x="1905000" y="1387475"/>
            <a:ext cx="8128000" cy="579438"/>
            <a:chOff x="240" y="874"/>
            <a:chExt cx="5120" cy="365"/>
          </a:xfrm>
        </p:grpSpPr>
        <p:sp>
          <p:nvSpPr>
            <p:cNvPr id="73739" name="Text Box 27"/>
            <p:cNvSpPr txBox="1">
              <a:spLocks noChangeArrowheads="1"/>
            </p:cNvSpPr>
            <p:nvPr/>
          </p:nvSpPr>
          <p:spPr bwMode="auto">
            <a:xfrm>
              <a:off x="1684" y="913"/>
              <a:ext cx="7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oxygen</a:t>
              </a:r>
            </a:p>
          </p:txBody>
        </p:sp>
        <p:sp>
          <p:nvSpPr>
            <p:cNvPr id="73740" name="Text Box 28"/>
            <p:cNvSpPr txBox="1">
              <a:spLocks noChangeArrowheads="1"/>
            </p:cNvSpPr>
            <p:nvPr/>
          </p:nvSpPr>
          <p:spPr bwMode="auto">
            <a:xfrm>
              <a:off x="4661" y="913"/>
              <a:ext cx="6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water</a:t>
              </a:r>
            </a:p>
          </p:txBody>
        </p:sp>
        <p:sp>
          <p:nvSpPr>
            <p:cNvPr id="73741" name="Text Box 29"/>
            <p:cNvSpPr txBox="1">
              <a:spLocks noChangeArrowheads="1"/>
            </p:cNvSpPr>
            <p:nvPr/>
          </p:nvSpPr>
          <p:spPr bwMode="auto">
            <a:xfrm>
              <a:off x="322" y="913"/>
              <a:ext cx="10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lactic acid</a:t>
              </a:r>
            </a:p>
          </p:txBody>
        </p:sp>
        <p:sp>
          <p:nvSpPr>
            <p:cNvPr id="73742" name="Text Box 30"/>
            <p:cNvSpPr txBox="1">
              <a:spLocks noChangeArrowheads="1"/>
            </p:cNvSpPr>
            <p:nvPr/>
          </p:nvSpPr>
          <p:spPr bwMode="auto">
            <a:xfrm>
              <a:off x="2862" y="913"/>
              <a:ext cx="1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carbon dioxide</a:t>
              </a:r>
            </a:p>
          </p:txBody>
        </p:sp>
        <p:sp>
          <p:nvSpPr>
            <p:cNvPr id="73743" name="Text Box 31"/>
            <p:cNvSpPr txBox="1">
              <a:spLocks noChangeArrowheads="1"/>
            </p:cNvSpPr>
            <p:nvPr/>
          </p:nvSpPr>
          <p:spPr bwMode="auto">
            <a:xfrm>
              <a:off x="1392" y="874"/>
              <a:ext cx="2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000066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73744" name="Text Box 32"/>
            <p:cNvSpPr txBox="1">
              <a:spLocks noChangeArrowheads="1"/>
            </p:cNvSpPr>
            <p:nvPr/>
          </p:nvSpPr>
          <p:spPr bwMode="auto">
            <a:xfrm>
              <a:off x="4368" y="874"/>
              <a:ext cx="2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000066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73745" name="Text Box 33"/>
            <p:cNvSpPr txBox="1">
              <a:spLocks noChangeArrowheads="1"/>
            </p:cNvSpPr>
            <p:nvPr/>
          </p:nvSpPr>
          <p:spPr bwMode="auto">
            <a:xfrm>
              <a:off x="2498" y="903"/>
              <a:ext cx="33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600" b="1">
                  <a:solidFill>
                    <a:srgbClr val="000066"/>
                  </a:solidFill>
                  <a:latin typeface="Arial" panose="020B0604020202020204" pitchFamily="34" charset="0"/>
                  <a:sym typeface="Monotype Sorts" pitchFamily="2" charset="2"/>
                </a:rPr>
                <a:t></a:t>
              </a:r>
            </a:p>
          </p:txBody>
        </p:sp>
        <p:sp>
          <p:nvSpPr>
            <p:cNvPr id="73746" name="AutoShape 34"/>
            <p:cNvSpPr>
              <a:spLocks noChangeArrowheads="1"/>
            </p:cNvSpPr>
            <p:nvPr/>
          </p:nvSpPr>
          <p:spPr bwMode="auto">
            <a:xfrm>
              <a:off x="240" y="877"/>
              <a:ext cx="5120" cy="360"/>
            </a:xfrm>
            <a:prstGeom prst="roundRect">
              <a:avLst>
                <a:gd name="adj" fmla="val 12500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43427" name="Text Box 35"/>
          <p:cNvSpPr txBox="1">
            <a:spLocks noChangeArrowheads="1"/>
          </p:cNvSpPr>
          <p:nvPr/>
        </p:nvSpPr>
        <p:spPr bwMode="auto">
          <a:xfrm>
            <a:off x="4957764" y="2400300"/>
            <a:ext cx="4897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rgbClr val="000066"/>
                </a:solidFill>
                <a:latin typeface="Arial" panose="020B0604020202020204" pitchFamily="34" charset="0"/>
              </a:rPr>
              <a:t>After activity that has lead to anaerobic respiration, the person involved breathes heavily and their heart rate remains high to supply the body with the oxygen it needs.</a:t>
            </a:r>
          </a:p>
        </p:txBody>
      </p:sp>
      <p:sp>
        <p:nvSpPr>
          <p:cNvPr id="73735" name="Text Box 36"/>
          <p:cNvSpPr txBox="1">
            <a:spLocks noChangeArrowheads="1"/>
          </p:cNvSpPr>
          <p:nvPr/>
        </p:nvSpPr>
        <p:spPr bwMode="auto">
          <a:xfrm>
            <a:off x="1884363" y="781050"/>
            <a:ext cx="532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66"/>
                </a:solidFill>
                <a:latin typeface="Arial" panose="020B0604020202020204" pitchFamily="34" charset="0"/>
              </a:rPr>
              <a:t>Lactic acid is broken down by oxygen.</a:t>
            </a:r>
            <a:endParaRPr lang="en-US" altLang="en-US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73736" name="Picture 38" descr="pencil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8890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436" name="Picture 44" descr="30425687_cr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9"/>
          <a:stretch>
            <a:fillRect/>
          </a:stretch>
        </p:blipFill>
        <p:spPr bwMode="auto">
          <a:xfrm>
            <a:off x="1947864" y="2292350"/>
            <a:ext cx="28098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45" descr="medium_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17" grpId="0"/>
      <p:bldP spid="4434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1703388" y="692151"/>
            <a:ext cx="467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u="sng">
                <a:solidFill>
                  <a:prstClr val="black"/>
                </a:solidFill>
                <a:latin typeface="Comic Sans MS" panose="030F0702030302020204" pitchFamily="66" charset="0"/>
              </a:rPr>
              <a:t>Anaerobic respiration</a:t>
            </a:r>
          </a:p>
        </p:txBody>
      </p:sp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1703389" y="1196975"/>
            <a:ext cx="878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prstClr val="black"/>
                </a:solidFill>
                <a:latin typeface="Comic Sans MS" panose="030F0702030302020204" pitchFamily="66" charset="0"/>
              </a:rPr>
              <a:t>Sometimes your body cannot provide your _______ with enough oxygen. However because your cells still need energy they start to use ________ respiration.</a:t>
            </a:r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1703389" y="3213100"/>
            <a:ext cx="878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In this process they break down _______ without oxygen but it does not release as much _______. It also produces _________which builds up and can cause </a:t>
            </a:r>
            <a:r>
              <a:rPr lang="en-GB" alt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cramp.</a:t>
            </a:r>
            <a:endParaRPr lang="en-GB" alt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2709" name="Text Box 23"/>
          <p:cNvSpPr txBox="1">
            <a:spLocks noChangeArrowheads="1"/>
          </p:cNvSpPr>
          <p:nvPr/>
        </p:nvSpPr>
        <p:spPr bwMode="auto">
          <a:xfrm>
            <a:off x="3432175" y="2565401"/>
            <a:ext cx="4895850" cy="4619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prstClr val="black"/>
                </a:solidFill>
                <a:latin typeface="Comic Sans MS" panose="030F0702030302020204" pitchFamily="66" charset="0"/>
              </a:rPr>
              <a:t> Glucose </a:t>
            </a:r>
            <a:r>
              <a:rPr lang="en-GB" altLang="en-US" sz="240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Lactic acid (+energy) </a:t>
            </a:r>
            <a:endParaRPr lang="en-US" altLang="en-US" sz="24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96226" y="1196976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muscles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95776" y="1916113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anaerobic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27801" y="3213101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glucose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11901" y="3573463"/>
            <a:ext cx="162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74825" y="3933826"/>
            <a:ext cx="1993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lactic acid</a:t>
            </a:r>
          </a:p>
        </p:txBody>
      </p:sp>
      <p:sp>
        <p:nvSpPr>
          <p:cNvPr id="72715" name="AutoShape 21"/>
          <p:cNvSpPr>
            <a:spLocks noChangeArrowheads="1"/>
          </p:cNvSpPr>
          <p:nvPr/>
        </p:nvSpPr>
        <p:spPr bwMode="auto">
          <a:xfrm>
            <a:off x="1703388" y="188914"/>
            <a:ext cx="8640762" cy="503237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Char char="!"/>
            </a:pPr>
            <a:r>
              <a:rPr lang="en-GB" altLang="en-US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Copy and complete the word fill below.</a:t>
            </a:r>
          </a:p>
        </p:txBody>
      </p:sp>
      <p:sp>
        <p:nvSpPr>
          <p:cNvPr id="72716" name="AutoShape 18"/>
          <p:cNvSpPr>
            <a:spLocks noChangeArrowheads="1"/>
          </p:cNvSpPr>
          <p:nvPr/>
        </p:nvSpPr>
        <p:spPr bwMode="auto">
          <a:xfrm>
            <a:off x="7104064" y="4437063"/>
            <a:ext cx="2879725" cy="2089150"/>
          </a:xfrm>
          <a:prstGeom prst="cloudCallout">
            <a:avLst>
              <a:gd name="adj1" fmla="val 67884"/>
              <a:gd name="adj2" fmla="val 55125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prstClr val="black"/>
                </a:solidFill>
                <a:latin typeface="Comic Sans MS" panose="030F0702030302020204" pitchFamily="66" charset="0"/>
              </a:rPr>
              <a:t>What happens to the lactic acid?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74825" y="4868863"/>
            <a:ext cx="4897438" cy="16573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Arial"/>
              </a:rPr>
              <a:t>Words to use: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Arial"/>
              </a:rPr>
              <a:t> oxygen  muscles    glucose  energy   anaerobic   lactic acid   respiration    poisonous</a:t>
            </a:r>
          </a:p>
        </p:txBody>
      </p:sp>
    </p:spTree>
    <p:extLst>
      <p:ext uri="{BB962C8B-B14F-4D97-AF65-F5344CB8AC3E}">
        <p14:creationId xmlns:p14="http://schemas.microsoft.com/office/powerpoint/2010/main" val="41569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4" y="53976"/>
            <a:ext cx="7240587" cy="549275"/>
          </a:xfrm>
        </p:spPr>
        <p:txBody>
          <a:bodyPr/>
          <a:lstStyle/>
          <a:p>
            <a:pPr eaLnBrk="1" hangingPunct="1"/>
            <a:r>
              <a:rPr lang="en-GB" altLang="en-US"/>
              <a:t>Anaerobic respiration equations</a:t>
            </a:r>
          </a:p>
        </p:txBody>
      </p:sp>
      <p:pic>
        <p:nvPicPr>
          <p:cNvPr id="1028" name="Picture 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easy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8699400" imgH="5308560"/>
        </mc:Choice>
        <mc:Fallback>
          <p:control name="ShockwaveFlash1" r:id="rId2" imgW="8699400" imgH="530856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8501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Lactic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https://www.activeteachonline.com/product/view/id/335/page/50/mode/dps?modal=/player/video/id/389228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886" t="10350" r="21323" b="17879"/>
          <a:stretch/>
        </p:blipFill>
        <p:spPr>
          <a:xfrm>
            <a:off x="6447264" y="2832409"/>
            <a:ext cx="4906536" cy="3808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0660" y="4001294"/>
            <a:ext cx="36156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hlinkClick r:id="rId4"/>
            </a:endParaRPr>
          </a:p>
          <a:p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https://www.activeteachonline.com/product/view/id/335/page/50/mode/dps?modal=/player/interactive/id/388803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05840" y="4114800"/>
            <a:ext cx="2148840" cy="354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Task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449864"/>
            <a:ext cx="2148840" cy="354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92938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Quick Quiz-No hands up, I will choose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16833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>
              <a:solidFill>
                <a:srgbClr val="3607E3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607E3"/>
                </a:solidFill>
              </a:rPr>
              <a:t>What is the equation for anaerobic respiration?</a:t>
            </a:r>
          </a:p>
          <a:p>
            <a:pPr marL="0" indent="0">
              <a:buNone/>
            </a:pPr>
            <a:endParaRPr lang="en-GB" dirty="0">
              <a:solidFill>
                <a:srgbClr val="3607E3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607E3"/>
                </a:solidFill>
              </a:rPr>
              <a:t>What is the difference between the terms aerobic and anaerobic?</a:t>
            </a:r>
          </a:p>
          <a:p>
            <a:pPr marL="0" indent="0">
              <a:buNone/>
            </a:pPr>
            <a:endParaRPr lang="en-GB" dirty="0">
              <a:solidFill>
                <a:srgbClr val="3607E3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607E3"/>
                </a:solidFill>
              </a:rPr>
              <a:t>Which process provides more energy?</a:t>
            </a:r>
          </a:p>
          <a:p>
            <a:pPr marL="0" indent="0">
              <a:buNone/>
            </a:pPr>
            <a:endParaRPr lang="en-GB" dirty="0">
              <a:solidFill>
                <a:srgbClr val="3607E3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607E3"/>
                </a:solidFill>
              </a:rPr>
              <a:t>How might exercise affect the rate of respiration?</a:t>
            </a:r>
          </a:p>
          <a:p>
            <a:pPr marL="0" indent="0">
              <a:buNone/>
            </a:pPr>
            <a:endParaRPr lang="en-GB" dirty="0">
              <a:solidFill>
                <a:srgbClr val="3607E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607E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2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0"/>
            <a:ext cx="79415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Thumbs 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9576" y="1196752"/>
            <a:ext cx="7931224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Respiration is a fancy way of saying breathing</a:t>
            </a:r>
          </a:p>
          <a:p>
            <a:pPr marL="0" indent="0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Glucose and oxygen are the reactants of anaerobic respiration.</a:t>
            </a:r>
          </a:p>
          <a:p>
            <a:pPr marL="0" indent="0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Energy is released in both aerobic and anaerobic respiration.</a:t>
            </a:r>
          </a:p>
          <a:p>
            <a:pPr marL="0" indent="0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Both forms of respiration produce the same amount of energy.</a:t>
            </a:r>
          </a:p>
          <a:p>
            <a:pPr marL="0" indent="0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Lactic acid is a product of anaerobic respiration</a:t>
            </a:r>
          </a:p>
          <a:p>
            <a:pPr marL="0" indent="0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-315913"/>
            <a:ext cx="9036050" cy="1143001"/>
          </a:xfrm>
        </p:spPr>
        <p:txBody>
          <a:bodyPr/>
          <a:lstStyle/>
          <a:p>
            <a:pPr algn="l" eaLnBrk="1" hangingPunct="1"/>
            <a:r>
              <a:rPr lang="en-GB" alt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Other poisons…</a:t>
            </a:r>
          </a:p>
        </p:txBody>
      </p:sp>
      <p:pic>
        <p:nvPicPr>
          <p:cNvPr id="34823" name="Picture 7" descr="gas+hob_732_19157123_0_0_7001195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-603250"/>
            <a:ext cx="4140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7104063" y="-171450"/>
            <a:ext cx="40322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Carbon monoxide</a:t>
            </a:r>
          </a:p>
        </p:txBody>
      </p:sp>
      <p:pic>
        <p:nvPicPr>
          <p:cNvPr id="34825" name="Picture 9" descr="carbon-monoxide-al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/>
          <a:stretch>
            <a:fillRect/>
          </a:stretch>
        </p:blipFill>
        <p:spPr bwMode="auto">
          <a:xfrm>
            <a:off x="6419851" y="3398839"/>
            <a:ext cx="4284663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839788" y="476251"/>
            <a:ext cx="5688013" cy="6164263"/>
            <a:chOff x="-431" y="300"/>
            <a:chExt cx="3583" cy="3883"/>
          </a:xfrm>
        </p:grpSpPr>
        <p:grpSp>
          <p:nvGrpSpPr>
            <p:cNvPr id="71687" name="Group 13"/>
            <p:cNvGrpSpPr>
              <a:grpSpLocks/>
            </p:cNvGrpSpPr>
            <p:nvPr/>
          </p:nvGrpSpPr>
          <p:grpSpPr bwMode="auto">
            <a:xfrm>
              <a:off x="-431" y="300"/>
              <a:ext cx="3532" cy="3883"/>
              <a:chOff x="-431" y="300"/>
              <a:chExt cx="3532" cy="3883"/>
            </a:xfrm>
          </p:grpSpPr>
          <p:pic>
            <p:nvPicPr>
              <p:cNvPr id="71689" name="Picture 11" descr="Cyanid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31" y="2704"/>
                <a:ext cx="1399" cy="1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690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2" t="12305" r="13289" b="9843"/>
              <a:stretch>
                <a:fillRect/>
              </a:stretch>
            </p:blipFill>
            <p:spPr bwMode="auto">
              <a:xfrm>
                <a:off x="-159" y="300"/>
                <a:ext cx="3260" cy="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1688" name="Rectangle 14"/>
            <p:cNvSpPr>
              <a:spLocks noChangeArrowheads="1"/>
            </p:cNvSpPr>
            <p:nvPr/>
          </p:nvSpPr>
          <p:spPr bwMode="auto">
            <a:xfrm>
              <a:off x="975" y="2891"/>
              <a:ext cx="2177" cy="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Hydrogen cyanide stops aerobic respiration and so kills cells.</a:t>
              </a:r>
            </a:p>
          </p:txBody>
        </p:sp>
      </p:grpSp>
      <p:sp>
        <p:nvSpPr>
          <p:cNvPr id="11" name="AutoShape 18">
            <a:extLst>
              <a:ext uri="{FF2B5EF4-FFF2-40B4-BE49-F238E27FC236}">
                <a16:creationId xmlns:a16="http://schemas.microsoft.com/office/drawing/2014/main" id="{B82CCD1B-E08A-4537-9CDE-A943D47C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938" y="971552"/>
            <a:ext cx="3589388" cy="2193680"/>
          </a:xfrm>
          <a:prstGeom prst="cloudCallout">
            <a:avLst>
              <a:gd name="adj1" fmla="val 67028"/>
              <a:gd name="adj2" fmla="val 38347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How do these chemicals affect respiration?</a:t>
            </a:r>
          </a:p>
        </p:txBody>
      </p:sp>
    </p:spTree>
    <p:extLst>
      <p:ext uri="{BB962C8B-B14F-4D97-AF65-F5344CB8AC3E}">
        <p14:creationId xmlns:p14="http://schemas.microsoft.com/office/powerpoint/2010/main" val="32836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473" t="12267" r="2583" b="14400"/>
          <a:stretch/>
        </p:blipFill>
        <p:spPr>
          <a:xfrm>
            <a:off x="0" y="269023"/>
            <a:ext cx="1247394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73" t="11600" r="3611" b="5333"/>
          <a:stretch/>
        </p:blipFill>
        <p:spPr>
          <a:xfrm>
            <a:off x="164511" y="194309"/>
            <a:ext cx="11862977" cy="68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• Recall what happens in anaerobic respiration in humans. • Explain why aerobic and anaerobic respiration occurs in humans at the same time. Recall that anaerobic respiration releases less energy than aerobic respiration. • Model anaerobic respiration using a word equation. -Describe and explain how breathing rate and heart rate are affected by exercise. Explain why exercise is recommended to help people with cardiovascular disease.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Describe how lactic acid is removed from tissues. -Explain why anaerobic activity cannot be sustained. • Analyse and explain the changes in heartbeat and breathing rate during and after exercise (including EPOC/oxygen debt).</a:t>
            </a:r>
          </a:p>
          <a:p>
            <a:pPr marL="0" indent="0">
              <a:buNone/>
            </a:pPr>
            <a:r>
              <a:rPr lang="en-GB"/>
              <a:t>-Explain </a:t>
            </a:r>
            <a:r>
              <a:rPr lang="en-GB" dirty="0"/>
              <a:t>the effects of poisons that disrupt certain metabolic processes.</a:t>
            </a:r>
          </a:p>
        </p:txBody>
      </p:sp>
    </p:spTree>
    <p:extLst>
      <p:ext uri="{BB962C8B-B14F-4D97-AF65-F5344CB8AC3E}">
        <p14:creationId xmlns:p14="http://schemas.microsoft.com/office/powerpoint/2010/main" val="411808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2.bp.blogspot.com/-JLCGkD3M7Pg/TtTM9oSNBTI/AAAAAAAAAUU/R9SlFcTaXtQ/s1600/200-usain-bo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4526"/>
            <a:ext cx="91440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8"/>
          <p:cNvSpPr>
            <a:spLocks noChangeArrowheads="1"/>
          </p:cNvSpPr>
          <p:nvPr/>
        </p:nvSpPr>
        <p:spPr bwMode="auto">
          <a:xfrm>
            <a:off x="6383338" y="1"/>
            <a:ext cx="4284662" cy="2708275"/>
          </a:xfrm>
          <a:prstGeom prst="cloudCallout">
            <a:avLst>
              <a:gd name="adj1" fmla="val -46500"/>
              <a:gd name="adj2" fmla="val 58352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What will happen if more oxygen is needed by my cells than my lungs can take in?</a:t>
            </a:r>
          </a:p>
        </p:txBody>
      </p:sp>
      <p:sp>
        <p:nvSpPr>
          <p:cNvPr id="10244" name="AutoShape 18"/>
          <p:cNvSpPr>
            <a:spLocks noChangeArrowheads="1"/>
          </p:cNvSpPr>
          <p:nvPr/>
        </p:nvSpPr>
        <p:spPr bwMode="auto">
          <a:xfrm>
            <a:off x="1631951" y="188913"/>
            <a:ext cx="3527425" cy="2519362"/>
          </a:xfrm>
          <a:prstGeom prst="cloudCallout">
            <a:avLst>
              <a:gd name="adj1" fmla="val 72565"/>
              <a:gd name="adj2" fmla="val 4313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prstClr val="black"/>
                </a:solidFill>
                <a:latin typeface="Comic Sans MS" panose="030F0702030302020204" pitchFamily="66" charset="0"/>
              </a:rPr>
              <a:t>What happens  to my heart rate and breathing rate as I run? Why?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535738" y="2915360"/>
            <a:ext cx="4284662" cy="2708275"/>
          </a:xfrm>
          <a:prstGeom prst="cloudCallout">
            <a:avLst>
              <a:gd name="adj1" fmla="val -50380"/>
              <a:gd name="adj2" fmla="val -38528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prstClr val="black"/>
                </a:solidFill>
                <a:latin typeface="Comic Sans MS" panose="030F0702030302020204" pitchFamily="66" charset="0"/>
              </a:rPr>
              <a:t>I will get tired quickly?! What if I don’t get enough oxygen?</a:t>
            </a:r>
          </a:p>
        </p:txBody>
      </p:sp>
    </p:spTree>
    <p:extLst>
      <p:ext uri="{BB962C8B-B14F-4D97-AF65-F5344CB8AC3E}">
        <p14:creationId xmlns:p14="http://schemas.microsoft.com/office/powerpoint/2010/main" val="34150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0033"/>
            <a:ext cx="10515600" cy="1325563"/>
          </a:xfrm>
        </p:spPr>
        <p:txBody>
          <a:bodyPr/>
          <a:lstStyle/>
          <a:p>
            <a:r>
              <a:rPr lang="en-GB" b="1" u="sng" dirty="0"/>
              <a:t>Anaerobic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86" y="911217"/>
            <a:ext cx="11405252" cy="204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/>
              <a:t>Anaerobic respiration is a type of respiration that does not use oxygen. It is used when there is not enough oxygen for aerobic respiration. It can be summarised by the following equation: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07568" y="2298697"/>
            <a:ext cx="6673598" cy="2679354"/>
            <a:chOff x="1475656" y="3501008"/>
            <a:chExt cx="7824153" cy="3168353"/>
          </a:xfrm>
        </p:grpSpPr>
        <p:grpSp>
          <p:nvGrpSpPr>
            <p:cNvPr id="5" name="Group 4"/>
            <p:cNvGrpSpPr/>
            <p:nvPr/>
          </p:nvGrpSpPr>
          <p:grpSpPr>
            <a:xfrm>
              <a:off x="1936050" y="3501008"/>
              <a:ext cx="5328592" cy="2382382"/>
              <a:chOff x="2267744" y="4293096"/>
              <a:chExt cx="3571875" cy="12192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267744" y="4293096"/>
                <a:ext cx="3571875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267744" y="5229200"/>
                <a:ext cx="936104" cy="283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574010" y="3507854"/>
              <a:ext cx="1827212" cy="22254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401222" y="4889537"/>
              <a:ext cx="648072" cy="8315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7596336" y="4889537"/>
              <a:ext cx="1703473" cy="17798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Much less energy is released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23928" y="4509120"/>
              <a:ext cx="1440160" cy="504056"/>
            </a:xfrm>
            <a:prstGeom prst="roundRect">
              <a:avLst/>
            </a:prstGeom>
            <a:noFill/>
            <a:ln>
              <a:solidFill>
                <a:srgbClr val="F412B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707904" y="5013176"/>
              <a:ext cx="576064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475656" y="5445226"/>
              <a:ext cx="3312368" cy="1224135"/>
            </a:xfrm>
            <a:prstGeom prst="rect">
              <a:avLst/>
            </a:prstGeom>
            <a:solidFill>
              <a:srgbClr val="F412B9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Toxic chemical. Body can withstand a small amount for a short time.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731520" y="5445224"/>
            <a:ext cx="9606342" cy="830997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This type of respiration may be used when, for example, an animal is being chased by a predator or a person is vigorously exercising.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29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81200" y="460889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altLang="en-US" dirty="0"/>
              <a:t>A quick practical</a:t>
            </a:r>
          </a:p>
        </p:txBody>
      </p:sp>
      <p:pic>
        <p:nvPicPr>
          <p:cNvPr id="7172" name="Picture 2" descr="http://t0.gstatic.com/images?q=tbn:ANd9GcQ8k9EGgHUdulRCQ-vkn8pTyw2TbYK8rZQKjAfFYsQJ5sJeveP_i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31667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colourbox.com/preview/2447377-91610-a-female-fist-isolated-on-a-whith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1"/>
          <a:stretch>
            <a:fillRect/>
          </a:stretch>
        </p:blipFill>
        <p:spPr bwMode="auto">
          <a:xfrm>
            <a:off x="3503613" y="4631667"/>
            <a:ext cx="183356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http://www.colourbox.com/preview/2447377-91610-a-female-fist-isolated-on-a-whith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1"/>
          <a:stretch>
            <a:fillRect/>
          </a:stretch>
        </p:blipFill>
        <p:spPr bwMode="auto">
          <a:xfrm>
            <a:off x="7175500" y="4631667"/>
            <a:ext cx="18351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http://t0.gstatic.com/images?q=tbn:ANd9GcQ8k9EGgHUdulRCQ-vkn8pTyw2TbYK8rZQKjAfFYsQJ5sJeveP_i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66" y="4646733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 descr="http://t0.gstatic.com/images?q=tbn:ANd9GcQ8k9EGgHUdulRCQ-vkn8pTyw2TbYK8rZQKjAfFYsQJ5sJeveP_i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605445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0314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altLang="en-US" dirty="0">
                <a:solidFill>
                  <a:srgbClr val="3607E3"/>
                </a:solidFill>
              </a:rPr>
              <a:t>Sitting on your chair, raise your left arm and clench and unclench your hand for 30 seconds.</a:t>
            </a:r>
          </a:p>
          <a:p>
            <a:pPr eaLnBrk="1" hangingPunct="1"/>
            <a:r>
              <a:rPr lang="en-GB" altLang="en-US" dirty="0">
                <a:solidFill>
                  <a:srgbClr val="3607E3"/>
                </a:solidFill>
              </a:rPr>
              <a:t>Now hold your breath whilst you do it…does it feel different?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31698" y="4792535"/>
            <a:ext cx="3960440" cy="208823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3607E3"/>
                </a:solidFill>
                <a:latin typeface="Calibri"/>
              </a:rPr>
              <a:t>That burning feeling?</a:t>
            </a:r>
          </a:p>
          <a:p>
            <a:pPr algn="ctr"/>
            <a:endParaRPr lang="en-GB" sz="2400" b="1" i="1" dirty="0">
              <a:solidFill>
                <a:srgbClr val="3607E3"/>
              </a:solidFill>
              <a:latin typeface="Calibri"/>
            </a:endParaRPr>
          </a:p>
          <a:p>
            <a:pPr algn="ctr"/>
            <a:r>
              <a:rPr lang="en-GB" sz="2400" b="1" i="1" dirty="0">
                <a:solidFill>
                  <a:srgbClr val="3607E3"/>
                </a:solidFill>
                <a:latin typeface="Calibri"/>
              </a:rPr>
              <a:t>That is the build up of lactic acid in your muscles.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5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689D-978C-4393-99DF-AD1A9473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E6F14-BF59-45ED-80B4-89ED5536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2D790882-1975-4129-A7C7-C8160C786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4" y="520505"/>
            <a:ext cx="9701846" cy="5351659"/>
          </a:xfrm>
          <a:prstGeom prst="cloudCallout">
            <a:avLst>
              <a:gd name="adj1" fmla="val -48708"/>
              <a:gd name="adj2" fmla="val 75759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Brainstorm everything that happens to you during vigorous exercise.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8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18"/>
          <p:cNvSpPr>
            <a:spLocks noChangeArrowheads="1"/>
          </p:cNvSpPr>
          <p:nvPr/>
        </p:nvSpPr>
        <p:spPr bwMode="auto">
          <a:xfrm>
            <a:off x="5334000" y="1"/>
            <a:ext cx="4557713" cy="2613025"/>
          </a:xfrm>
          <a:prstGeom prst="cloudCallout">
            <a:avLst>
              <a:gd name="adj1" fmla="val 67028"/>
              <a:gd name="adj2" fmla="val 38347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Why exercise is recommended to help people with cardiovascular disease?</a:t>
            </a:r>
          </a:p>
        </p:txBody>
      </p:sp>
      <p:pic>
        <p:nvPicPr>
          <p:cNvPr id="91140" name="Picture 2" descr="http://4.bp.blogspot.com/-hx616BPBnyQ/TdxVCeQgP_I/AAAAAAAADg4/gLnC1O0FYNI/s400/treadm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4837114" y="2670176"/>
            <a:ext cx="5830887" cy="1643063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4013" marR="0" lvl="0" indent="-354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Take your pulse for 1 minute &amp; write it down in the back of your book.</a:t>
            </a:r>
          </a:p>
          <a:p>
            <a:pPr marL="354013" marR="0" lvl="0" indent="-354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I"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Exercise for one minute and take your pulse again. What happened?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35500" y="4373564"/>
            <a:ext cx="6032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we exercise ______ &amp; ______ need to get to the muscles faster, so our _____ needs to get to them faster, meaning the heart has to beat _____.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also have to ______ faster to get the extra oxygen required.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54888" y="4373564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oxygen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53488" y="4373563"/>
            <a:ext cx="1293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glucose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86301" y="5086351"/>
            <a:ext cx="129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blood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85263" y="54483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faster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35789" y="5816601"/>
            <a:ext cx="1430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breathe</a:t>
            </a:r>
          </a:p>
        </p:txBody>
      </p:sp>
    </p:spTree>
    <p:extLst>
      <p:ext uri="{BB962C8B-B14F-4D97-AF65-F5344CB8AC3E}">
        <p14:creationId xmlns:p14="http://schemas.microsoft.com/office/powerpoint/2010/main" val="1909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85" t="9574" r="2026" b="4595"/>
          <a:stretch/>
        </p:blipFill>
        <p:spPr>
          <a:xfrm>
            <a:off x="256478" y="267630"/>
            <a:ext cx="11519210" cy="49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https://www.activeteachonline.com/product/view/id/335/page/50/mode/dps?modal=/player/animation/id/390818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838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815</Words>
  <Application>Microsoft Office PowerPoint</Application>
  <PresentationFormat>Widescreen</PresentationFormat>
  <Paragraphs>112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Monotype Sorts</vt:lpstr>
      <vt:lpstr>Times New Roman</vt:lpstr>
      <vt:lpstr>Wingdings</vt:lpstr>
      <vt:lpstr>Wingdings 2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1_Office Theme</vt:lpstr>
      <vt:lpstr>2_Office Theme</vt:lpstr>
      <vt:lpstr>3_Office Theme</vt:lpstr>
      <vt:lpstr>7_Default Design</vt:lpstr>
      <vt:lpstr>Anaerobic Respiration </vt:lpstr>
      <vt:lpstr>Objectives</vt:lpstr>
      <vt:lpstr>PowerPoint Presentation</vt:lpstr>
      <vt:lpstr>Anaerobic respiration</vt:lpstr>
      <vt:lpstr>A quick practical</vt:lpstr>
      <vt:lpstr>PowerPoint Presentation</vt:lpstr>
      <vt:lpstr>PowerPoint Presentation</vt:lpstr>
      <vt:lpstr>PowerPoint Presentation</vt:lpstr>
      <vt:lpstr>PowerPoint Presentation</vt:lpstr>
      <vt:lpstr>Not enough oxygen!</vt:lpstr>
      <vt:lpstr>Oxygen debt</vt:lpstr>
      <vt:lpstr>PowerPoint Presentation</vt:lpstr>
      <vt:lpstr>Anaerobic respiration equations</vt:lpstr>
      <vt:lpstr>Lactic Acid</vt:lpstr>
      <vt:lpstr>Quick Quiz-No hands up, I will choose you</vt:lpstr>
      <vt:lpstr>Thumbs true or false</vt:lpstr>
      <vt:lpstr>Other poisons…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Anaerobic Respiration </dc:title>
  <dc:creator>Zeba Motin</dc:creator>
  <cp:lastModifiedBy>Zeba Motin</cp:lastModifiedBy>
  <cp:revision>16</cp:revision>
  <dcterms:created xsi:type="dcterms:W3CDTF">2018-06-08T13:53:24Z</dcterms:created>
  <dcterms:modified xsi:type="dcterms:W3CDTF">2018-11-23T12:41:34Z</dcterms:modified>
</cp:coreProperties>
</file>