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46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348" r:id="rId2"/>
    <p:sldId id="347" r:id="rId3"/>
    <p:sldId id="258" r:id="rId4"/>
    <p:sldId id="261" r:id="rId5"/>
    <p:sldId id="334" r:id="rId6"/>
    <p:sldId id="270" r:id="rId7"/>
    <p:sldId id="338" r:id="rId8"/>
    <p:sldId id="343" r:id="rId9"/>
    <p:sldId id="335" r:id="rId10"/>
    <p:sldId id="339" r:id="rId11"/>
    <p:sldId id="337" r:id="rId12"/>
    <p:sldId id="262" r:id="rId13"/>
    <p:sldId id="263" r:id="rId14"/>
    <p:sldId id="341" r:id="rId15"/>
    <p:sldId id="340" r:id="rId16"/>
    <p:sldId id="264" r:id="rId17"/>
    <p:sldId id="265" r:id="rId18"/>
    <p:sldId id="344" r:id="rId19"/>
    <p:sldId id="365" r:id="rId20"/>
    <p:sldId id="349" r:id="rId21"/>
    <p:sldId id="350" r:id="rId22"/>
    <p:sldId id="351" r:id="rId23"/>
    <p:sldId id="353" r:id="rId24"/>
    <p:sldId id="354" r:id="rId25"/>
    <p:sldId id="355" r:id="rId26"/>
    <p:sldId id="357" r:id="rId27"/>
    <p:sldId id="358" r:id="rId28"/>
    <p:sldId id="359" r:id="rId29"/>
    <p:sldId id="361" r:id="rId30"/>
    <p:sldId id="362" r:id="rId31"/>
    <p:sldId id="363" r:id="rId32"/>
    <p:sldId id="367" r:id="rId33"/>
    <p:sldId id="375" r:id="rId34"/>
    <p:sldId id="374" r:id="rId35"/>
    <p:sldId id="376" r:id="rId36"/>
    <p:sldId id="377" r:id="rId37"/>
    <p:sldId id="373" r:id="rId38"/>
    <p:sldId id="378" r:id="rId39"/>
    <p:sldId id="379" r:id="rId40"/>
    <p:sldId id="369" r:id="rId41"/>
    <p:sldId id="380" r:id="rId42"/>
    <p:sldId id="381" r:id="rId43"/>
    <p:sldId id="370" r:id="rId44"/>
    <p:sldId id="382" r:id="rId45"/>
    <p:sldId id="383" r:id="rId46"/>
    <p:sldId id="384" r:id="rId47"/>
    <p:sldId id="385" r:id="rId48"/>
    <p:sldId id="386" r:id="rId49"/>
    <p:sldId id="371" r:id="rId50"/>
    <p:sldId id="368" r:id="rId51"/>
    <p:sldId id="393" r:id="rId52"/>
    <p:sldId id="403" r:id="rId53"/>
    <p:sldId id="390" r:id="rId54"/>
    <p:sldId id="401" r:id="rId55"/>
    <p:sldId id="388" r:id="rId56"/>
    <p:sldId id="399" r:id="rId57"/>
    <p:sldId id="396" r:id="rId58"/>
    <p:sldId id="398" r:id="rId59"/>
    <p:sldId id="395" r:id="rId60"/>
    <p:sldId id="397" r:id="rId61"/>
    <p:sldId id="392" r:id="rId62"/>
    <p:sldId id="404" r:id="rId63"/>
    <p:sldId id="389" r:id="rId64"/>
    <p:sldId id="405" r:id="rId65"/>
    <p:sldId id="394" r:id="rId66"/>
    <p:sldId id="406" r:id="rId67"/>
    <p:sldId id="387" r:id="rId68"/>
    <p:sldId id="407" r:id="rId69"/>
    <p:sldId id="391" r:id="rId70"/>
    <p:sldId id="402" r:id="rId71"/>
    <p:sldId id="425" r:id="rId72"/>
    <p:sldId id="424" r:id="rId73"/>
    <p:sldId id="346" r:id="rId74"/>
    <p:sldId id="408" r:id="rId75"/>
    <p:sldId id="409" r:id="rId76"/>
    <p:sldId id="410" r:id="rId77"/>
    <p:sldId id="411" r:id="rId78"/>
    <p:sldId id="413" r:id="rId79"/>
    <p:sldId id="414" r:id="rId80"/>
    <p:sldId id="415" r:id="rId81"/>
    <p:sldId id="417" r:id="rId82"/>
    <p:sldId id="418" r:id="rId83"/>
    <p:sldId id="419" r:id="rId84"/>
    <p:sldId id="421" r:id="rId85"/>
    <p:sldId id="422" r:id="rId86"/>
    <p:sldId id="423" r:id="rId87"/>
    <p:sldId id="426" r:id="rId88"/>
    <p:sldId id="437" r:id="rId89"/>
    <p:sldId id="427" r:id="rId90"/>
    <p:sldId id="434" r:id="rId91"/>
    <p:sldId id="276" r:id="rId92"/>
    <p:sldId id="428" r:id="rId93"/>
    <p:sldId id="277" r:id="rId94"/>
    <p:sldId id="287" r:id="rId95"/>
    <p:sldId id="278" r:id="rId96"/>
    <p:sldId id="429" r:id="rId97"/>
    <p:sldId id="436" r:id="rId98"/>
    <p:sldId id="431" r:id="rId99"/>
    <p:sldId id="432" r:id="rId100"/>
    <p:sldId id="435" r:id="rId101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2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ED01D80D-F488-42A2-A55D-726E76060512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703763"/>
            <a:ext cx="5378450" cy="38481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411F8D35-8B9C-4FD9-9D41-3BB27A9E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1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5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4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B58F-94F3-46C0-A128-32D6CF067F8E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8297"/>
            <a:ext cx="7772400" cy="1982787"/>
          </a:xfrm>
        </p:spPr>
        <p:txBody>
          <a:bodyPr>
            <a:noAutofit/>
          </a:bodyPr>
          <a:lstStyle/>
          <a:p>
            <a:pPr algn="l"/>
            <a:r>
              <a:rPr lang="en-GB" altLang="en-US" sz="4000" u="sng" dirty="0" smtClean="0">
                <a:latin typeface="Comic Sans MS" pitchFamily="66" charset="0"/>
              </a:rPr>
              <a:t>En </a:t>
            </a:r>
            <a:r>
              <a:rPr lang="en-GB" altLang="en-US" sz="4000" u="sng" dirty="0" err="1" smtClean="0">
                <a:latin typeface="Comic Sans MS" pitchFamily="66" charset="0"/>
              </a:rPr>
              <a:t>classe</a:t>
            </a:r>
            <a:r>
              <a:rPr lang="en-GB" altLang="en-US" sz="4000" u="sng" dirty="0" smtClean="0">
                <a:latin typeface="Comic Sans MS" pitchFamily="66" charset="0"/>
              </a:rPr>
              <a:t> </a:t>
            </a:r>
            <a:r>
              <a:rPr lang="en-GB" altLang="en-US" sz="4000" dirty="0" smtClean="0">
                <a:latin typeface="Comic Sans MS" pitchFamily="66" charset="0"/>
              </a:rPr>
              <a:t/>
            </a:r>
            <a:br>
              <a:rPr lang="en-GB" altLang="en-US" sz="4000" dirty="0" smtClean="0">
                <a:latin typeface="Comic Sans MS" pitchFamily="66" charset="0"/>
              </a:rPr>
            </a:br>
            <a:r>
              <a:rPr lang="en-GB" altLang="en-US" sz="4000" dirty="0" smtClean="0">
                <a:latin typeface="Comic Sans MS" pitchFamily="66" charset="0"/>
              </a:rPr>
              <a:t>		</a:t>
            </a:r>
            <a:r>
              <a:rPr lang="en-GB" altLang="en-US" sz="4000" b="1" u="sng" dirty="0">
                <a:latin typeface="Comic Sans MS" pitchFamily="66" charset="0"/>
              </a:rPr>
              <a:t> </a:t>
            </a:r>
            <a:r>
              <a:rPr lang="en-GB" altLang="en-US" sz="4000" b="1" u="sng" dirty="0" smtClean="0">
                <a:latin typeface="Comic Sans MS" pitchFamily="66" charset="0"/>
              </a:rPr>
              <a:t/>
            </a:r>
            <a:br>
              <a:rPr lang="en-GB" altLang="en-US" sz="4000" b="1" u="sng" dirty="0" smtClean="0">
                <a:latin typeface="Comic Sans MS" pitchFamily="66" charset="0"/>
              </a:rPr>
            </a:br>
            <a:r>
              <a:rPr lang="en-GB" altLang="en-US" sz="4000" b="1" dirty="0" smtClean="0">
                <a:latin typeface="Comic Sans MS" pitchFamily="66" charset="0"/>
              </a:rPr>
              <a:t>	</a:t>
            </a:r>
            <a:r>
              <a:rPr lang="en-GB" sz="5400" b="1" u="sng" dirty="0" err="1" smtClean="0">
                <a:latin typeface="Comic Sans MS" panose="030F0702030302020204" pitchFamily="66" charset="0"/>
              </a:rPr>
              <a:t>Dans</a:t>
            </a:r>
            <a:r>
              <a:rPr lang="en-GB" sz="5400" b="1" u="sng" dirty="0" smtClean="0">
                <a:latin typeface="Comic Sans MS" panose="030F0702030302020204" pitchFamily="66" charset="0"/>
              </a:rPr>
              <a:t> </a:t>
            </a:r>
            <a:r>
              <a:rPr lang="en-GB" sz="5400" b="1" u="sng" dirty="0">
                <a:latin typeface="Comic Sans MS" panose="030F0702030302020204" pitchFamily="66" charset="0"/>
              </a:rPr>
              <a:t>ma </a:t>
            </a:r>
            <a:r>
              <a:rPr lang="en-GB" sz="5400" b="1" u="sng" dirty="0" err="1">
                <a:latin typeface="Comic Sans MS" panose="030F0702030302020204" pitchFamily="66" charset="0"/>
              </a:rPr>
              <a:t>classe</a:t>
            </a:r>
            <a:endParaRPr lang="en-GB" sz="5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7981" y="1269690"/>
            <a:ext cx="6480720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Quelle</a:t>
            </a:r>
            <a:r>
              <a:rPr lang="en-GB" altLang="en-US" sz="5400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5400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est</a:t>
            </a:r>
            <a:r>
              <a:rPr lang="en-GB" altLang="en-US" sz="5400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la date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aujourd’hui</a:t>
            </a:r>
            <a:r>
              <a:rPr lang="en-GB" altLang="en-US" sz="5400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0152" y="136525"/>
            <a:ext cx="2702198" cy="95410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2800" b="1" u="sng" dirty="0" err="1">
                <a:latin typeface="Comic Sans MS" panose="030F0702030302020204" pitchFamily="66" charset="0"/>
              </a:rPr>
              <a:t>mardi</a:t>
            </a:r>
            <a:r>
              <a:rPr lang="en-GB" sz="2800" b="1" u="sng" dirty="0">
                <a:latin typeface="Comic Sans MS" panose="030F0702030302020204" pitchFamily="66" charset="0"/>
              </a:rPr>
              <a:t> le six </a:t>
            </a:r>
            <a:r>
              <a:rPr lang="en-GB" sz="2800" b="1" u="sng" dirty="0" err="1">
                <a:latin typeface="Comic Sans MS" panose="030F0702030302020204" pitchFamily="66" charset="0"/>
              </a:rPr>
              <a:t>février</a:t>
            </a:r>
            <a:r>
              <a:rPr lang="en-GB" sz="2800" b="1" u="sng" dirty="0">
                <a:latin typeface="Comic Sans MS" panose="030F0702030302020204" pitchFamily="66" charset="0"/>
              </a:rPr>
              <a:t>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24842"/>
            <a:ext cx="6749467" cy="3495032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0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077300" cy="335699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" y="103791"/>
            <a:ext cx="3358168" cy="29376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a poster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168"/>
            <a:ext cx="2207512" cy="2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648"/>
            <a:ext cx="897425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 smtClean="0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 smtClean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01" y="1638350"/>
            <a:ext cx="3953594" cy="265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0" y="127712"/>
            <a:ext cx="21139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E04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E04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5" y="3954078"/>
            <a:ext cx="3451274" cy="25228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55" y="676742"/>
            <a:ext cx="2513434" cy="222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7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srgbClr val="00B050"/>
                </a:solidFill>
              </a:rPr>
              <a:t>Des</a:t>
            </a:r>
            <a:r>
              <a:rPr lang="en-GB" sz="8000" b="1" dirty="0" smtClean="0">
                <a:solidFill>
                  <a:srgbClr val="E04ACE"/>
                </a:solidFill>
              </a:rPr>
              <a:t> </a:t>
            </a:r>
            <a:r>
              <a:rPr lang="en-GB" sz="8000" b="1" dirty="0" err="1" smtClean="0"/>
              <a:t>élève</a:t>
            </a:r>
            <a:r>
              <a:rPr lang="en-GB" sz="8000" b="1" dirty="0" err="1" smtClean="0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3528392" cy="2902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74" y="215698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51" y="1858189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46" y="1858189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51" y="260648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" y="3998690"/>
            <a:ext cx="1215575" cy="1633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528" y="3993361"/>
            <a:ext cx="1215575" cy="1633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354" y="3993361"/>
            <a:ext cx="1215575" cy="16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8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GB" sz="8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’est</a:t>
            </a:r>
            <a:r>
              <a:rPr lang="en-GB" sz="8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8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ou</a:t>
            </a:r>
            <a:r>
              <a:rPr lang="en-GB" sz="8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B?</a:t>
            </a:r>
            <a:endParaRPr lang="en-GB" sz="8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GB" sz="9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a…</a:t>
            </a:r>
            <a:endParaRPr lang="en-GB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21546" cy="265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3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Memorisez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2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0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90388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87" y="3957726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792" y="129103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290388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87" y="3957726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792" y="129103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2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36" y="1291030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2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</a:t>
            </a:r>
            <a:r>
              <a:rPr lang="en-GB" sz="6600" b="1" dirty="0" smtClean="0"/>
              <a:t>noir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</a:t>
            </a:r>
            <a:r>
              <a:rPr lang="en-GB" sz="6600" b="1" dirty="0" smtClean="0"/>
              <a:t>noir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15" y="1443111"/>
            <a:ext cx="2578513" cy="21207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58462"/>
            <a:ext cx="2423258" cy="2205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996" y="3973508"/>
            <a:ext cx="1973147" cy="25858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09120"/>
            <a:ext cx="2437860" cy="20528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149" y="1559424"/>
            <a:ext cx="2326086" cy="18035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4211342"/>
            <a:ext cx="2266345" cy="23479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Memorisez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4392488" cy="2774230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411760" y="14847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90060" y="2342398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362956" y="1718357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12338" y="2431315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507538" y="1450213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545488" y="333663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48216" y="3244561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959148" y="249070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02237" y="16371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30975" y="260682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75545" y="3173306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546251" y="375256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4424867" cy="2592288"/>
          </a:xfrm>
          <a:prstGeom prst="rect">
            <a:avLst/>
          </a:prstGeom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386067" y="1187331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5724128" y="1187331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492568" y="1876118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5025301" y="3534168"/>
            <a:ext cx="2217358" cy="2127079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738967" y="2564904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2608496" y="1974709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3322162" y="1301569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3894335" y="2697163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1754147" y="2610452"/>
            <a:ext cx="2465183" cy="269075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3033562" y="3535111"/>
            <a:ext cx="2351085" cy="212613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srgbClr val="00B050"/>
                </a:solidFill>
              </a:rPr>
              <a:t>Des</a:t>
            </a:r>
            <a:r>
              <a:rPr lang="en-GB" sz="8000" b="1" dirty="0" smtClean="0">
                <a:solidFill>
                  <a:srgbClr val="E04ACE"/>
                </a:solidFill>
              </a:rPr>
              <a:t> </a:t>
            </a:r>
            <a:r>
              <a:rPr lang="en-GB" sz="8000" b="1" dirty="0" err="1" smtClean="0"/>
              <a:t>élève</a:t>
            </a:r>
            <a:r>
              <a:rPr lang="en-GB" sz="8000" b="1" dirty="0" err="1" smtClean="0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451274" cy="2522861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23928" y="4293096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19959" y="1958048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70461" y="3214266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544299" y="2420889"/>
            <a:ext cx="667661" cy="54006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716016" y="3429000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50508" y="2474893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515787" y="161079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024367" y="1438490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692028" y="1511788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793549" y="1480962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793020" y="2781001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072764" y="2614719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511215" y="2230652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261611" y="2158571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859603" y="382210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789436" y="337076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113930" cy="316835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8747" y="2039102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13646" y="1074840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489029" y="3050207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517727" y="2193967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70127" y="1234315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861964" y="1672530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61980" y="3232795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771800" y="2564904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901516" y="3471519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54" y="2419976"/>
            <a:ext cx="3305522" cy="222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eart 10"/>
          <p:cNvSpPr/>
          <p:nvPr/>
        </p:nvSpPr>
        <p:spPr>
          <a:xfrm rot="2229509">
            <a:off x="2816629" y="1414390"/>
            <a:ext cx="1998464" cy="18246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 rot="2229509">
            <a:off x="4440225" y="1719635"/>
            <a:ext cx="1998464" cy="1483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art 13"/>
          <p:cNvSpPr/>
          <p:nvPr/>
        </p:nvSpPr>
        <p:spPr>
          <a:xfrm rot="2229509">
            <a:off x="4163336" y="2890566"/>
            <a:ext cx="3231275" cy="175407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/>
        </p:nvSpPr>
        <p:spPr>
          <a:xfrm rot="2229509">
            <a:off x="2200224" y="2175234"/>
            <a:ext cx="3231275" cy="175407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art 21"/>
          <p:cNvSpPr/>
          <p:nvPr/>
        </p:nvSpPr>
        <p:spPr>
          <a:xfrm rot="2229509">
            <a:off x="2479349" y="3240841"/>
            <a:ext cx="2944718" cy="236826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9" y="4085667"/>
            <a:ext cx="2880320" cy="23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9" y="620688"/>
            <a:ext cx="2684958" cy="26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2" y="620688"/>
            <a:ext cx="2684958" cy="26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20977" y="2222234"/>
            <a:ext cx="1234468" cy="648099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02843" y="1543264"/>
            <a:ext cx="944639" cy="74708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 smtClean="0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 smtClean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3" y="1124744"/>
            <a:ext cx="3233514" cy="30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4392488" cy="2774230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411760" y="14847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90060" y="2342398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362956" y="1718357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12338" y="2431315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507538" y="1450213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545488" y="333663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48216" y="3244561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959148" y="249070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02237" y="16371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30975" y="260682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75545" y="3173306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546251" y="375256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1139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8747" y="2039102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13646" y="1074840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489029" y="3050207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517727" y="2193967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70127" y="1234315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861964" y="1672530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61980" y="3232795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771800" y="2564904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901516" y="3471519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4424867" cy="25922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35695" y="1513550"/>
            <a:ext cx="2096429" cy="1339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75941" y="3901244"/>
            <a:ext cx="16561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30615" y="4032884"/>
            <a:ext cx="16561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795631" y="2687857"/>
            <a:ext cx="2220425" cy="159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75941" y="2421853"/>
            <a:ext cx="202229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292044" y="1567851"/>
            <a:ext cx="2385197" cy="1687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681072" y="1573663"/>
            <a:ext cx="2174273" cy="149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61198" y="3242641"/>
            <a:ext cx="2377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92707" y="2680220"/>
            <a:ext cx="2416028" cy="1468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567528" y="3284019"/>
            <a:ext cx="3168352" cy="216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srgbClr val="00B050"/>
                </a:solidFill>
              </a:rPr>
              <a:t>Des</a:t>
            </a:r>
            <a:r>
              <a:rPr lang="en-GB" sz="8000" b="1" dirty="0" smtClean="0">
                <a:solidFill>
                  <a:srgbClr val="E04ACE"/>
                </a:solidFill>
              </a:rPr>
              <a:t> </a:t>
            </a:r>
            <a:r>
              <a:rPr lang="en-GB" sz="8000" b="1" dirty="0" err="1" smtClean="0"/>
              <a:t>élève</a:t>
            </a:r>
            <a:r>
              <a:rPr lang="en-GB" sz="8000" b="1" dirty="0" err="1" smtClean="0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62537"/>
            <a:ext cx="3233514" cy="30880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1856718" y="2996952"/>
            <a:ext cx="3003313" cy="1970926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952338" y="1780660"/>
            <a:ext cx="2589867" cy="1960984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779912" y="3146976"/>
            <a:ext cx="2892710" cy="2010216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004048" y="1920742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211960" y="4373210"/>
            <a:ext cx="2691667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48461" y="4466687"/>
            <a:ext cx="2488080" cy="1565762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 smtClean="0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 smtClean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3" y="1124744"/>
            <a:ext cx="3233514" cy="30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6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4784"/>
            <a:ext cx="4563328" cy="3368739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6430" y="2216490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541830" y="3818003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887924" y="3011433"/>
            <a:ext cx="2060340" cy="1842090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105251" y="2968621"/>
            <a:ext cx="2064169" cy="1719127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195737" y="1358372"/>
            <a:ext cx="1960688" cy="1727864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978412" y="1441539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638348" y="699760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29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451274" cy="2522861"/>
          </a:xfrm>
          <a:prstGeom prst="rect">
            <a:avLst/>
          </a:prstGeom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267744" y="1700808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704153" y="3270289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4710907" y="1696818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489326" y="166801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339752" y="3645024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484493" y="3612227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540418" y="262372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3718153" y="256050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139669" y="2372123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81" y="2686448"/>
            <a:ext cx="2057173" cy="16919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64392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3112" y="2451806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112" y="450912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9792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21537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0" y="747603"/>
            <a:ext cx="1923690" cy="154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14" y="608799"/>
            <a:ext cx="2054305" cy="1825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36" y="771329"/>
            <a:ext cx="1928801" cy="1602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474" y="757305"/>
            <a:ext cx="1624416" cy="1558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7" y="2662390"/>
            <a:ext cx="1960810" cy="1533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72" y="5050509"/>
            <a:ext cx="1415559" cy="15786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496" y="2600866"/>
            <a:ext cx="1370434" cy="1795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07" y="4889217"/>
            <a:ext cx="2199548" cy="18521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4087" y="4945364"/>
            <a:ext cx="2026344" cy="17960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5826" y="5057553"/>
            <a:ext cx="2009775" cy="15716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69092" y="-1"/>
            <a:ext cx="1619288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Comic Sans MS" panose="030F0702030302020204" pitchFamily="66" charset="0"/>
              </a:rPr>
              <a:t>Jeu</a:t>
            </a:r>
            <a:r>
              <a:rPr lang="en-GB" sz="4800" b="1" dirty="0" smtClean="0">
                <a:latin typeface="Comic Sans MS" panose="030F0702030302020204" pitchFamily="66" charset="0"/>
              </a:rPr>
              <a:t> 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51" y="2998434"/>
            <a:ext cx="1832781" cy="1068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6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que </a:t>
            </a:r>
            <a:r>
              <a:rPr lang="en-GB" sz="66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c’est</a:t>
            </a:r>
            <a:r>
              <a:rPr lang="en-GB" sz="6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  <a:endParaRPr lang="en-GB" sz="6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</a:t>
            </a:r>
            <a:r>
              <a:rPr lang="en-GB" sz="6600" b="1" dirty="0" smtClean="0"/>
              <a:t>noir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8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 smtClean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11760" y="4653136"/>
            <a:ext cx="3982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écran</a:t>
            </a:r>
            <a:endParaRPr lang="en-GB" sz="8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 smtClean="0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 smtClean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3" y="1430678"/>
            <a:ext cx="3233514" cy="30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srgbClr val="00B050"/>
                </a:solidFill>
              </a:rPr>
              <a:t>Des</a:t>
            </a:r>
            <a:r>
              <a:rPr lang="en-GB" sz="8000" b="1" dirty="0" smtClean="0">
                <a:solidFill>
                  <a:srgbClr val="E04ACE"/>
                </a:solidFill>
              </a:rPr>
              <a:t> </a:t>
            </a:r>
            <a:r>
              <a:rPr lang="en-GB" sz="8000" b="1" dirty="0" err="1" smtClean="0"/>
              <a:t>élève</a:t>
            </a:r>
            <a:r>
              <a:rPr lang="en-GB" sz="8000" b="1" dirty="0" err="1" smtClean="0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</a:t>
            </a:r>
            <a:r>
              <a:rPr lang="en-GB" sz="8000" b="1" dirty="0" smtClean="0">
                <a:solidFill>
                  <a:srgbClr val="00B050"/>
                </a:solidFill>
              </a:rPr>
              <a:t>es</a:t>
            </a:r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32" y="0"/>
            <a:ext cx="5338936" cy="63408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Feuille</a:t>
            </a:r>
            <a:r>
              <a:rPr lang="en-GB" dirty="0" smtClean="0">
                <a:latin typeface="Comic Sans MS" panose="030F0702030302020204" pitchFamily="66" charset="0"/>
              </a:rPr>
              <a:t> de </a:t>
            </a:r>
            <a:r>
              <a:rPr lang="en-GB" dirty="0" err="1" smtClean="0">
                <a:latin typeface="Comic Sans MS" panose="030F0702030302020204" pitchFamily="66" charset="0"/>
              </a:rPr>
              <a:t>vocabulaire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09094" y="3601776"/>
            <a:ext cx="35178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E04ACE"/>
                </a:solidFill>
              </a:rPr>
              <a:t>Une</a:t>
            </a:r>
            <a:r>
              <a:rPr lang="en-GB" sz="4800" b="1" dirty="0" smtClean="0">
                <a:solidFill>
                  <a:srgbClr val="E04ACE"/>
                </a:solidFill>
              </a:rPr>
              <a:t> </a:t>
            </a:r>
            <a:r>
              <a:rPr lang="en-GB" sz="4800" b="1" dirty="0" err="1" smtClean="0"/>
              <a:t>fenêtre</a:t>
            </a:r>
            <a:endParaRPr lang="en-GB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8949" y="781104"/>
            <a:ext cx="320741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00B050"/>
                </a:solidFill>
              </a:rPr>
              <a:t>Des</a:t>
            </a: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800" b="1" dirty="0" smtClean="0"/>
              <a:t>chaise</a:t>
            </a:r>
            <a:r>
              <a:rPr lang="en-GB" sz="4800" b="1" dirty="0" smtClean="0">
                <a:solidFill>
                  <a:srgbClr val="00B050"/>
                </a:solidFill>
              </a:rPr>
              <a:t>s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82570" y="4733896"/>
            <a:ext cx="290146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00B050"/>
                </a:solidFill>
              </a:rPr>
              <a:t>Des</a:t>
            </a:r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800" b="1" dirty="0" smtClean="0"/>
              <a:t>table</a:t>
            </a:r>
            <a:r>
              <a:rPr lang="en-GB" sz="4800" b="1" dirty="0" smtClean="0">
                <a:solidFill>
                  <a:srgbClr val="00B050"/>
                </a:solidFill>
              </a:rPr>
              <a:t>s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2280042"/>
            <a:ext cx="2428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Des</a:t>
            </a:r>
            <a:r>
              <a:rPr lang="en-GB" sz="4000" b="1" dirty="0">
                <a:solidFill>
                  <a:srgbClr val="E04ACE"/>
                </a:solidFill>
              </a:rPr>
              <a:t> </a:t>
            </a:r>
            <a:r>
              <a:rPr lang="en-GB" sz="4000" b="1" dirty="0" err="1"/>
              <a:t>élève</a:t>
            </a:r>
            <a:r>
              <a:rPr lang="en-GB" sz="4000" b="1" dirty="0" err="1">
                <a:solidFill>
                  <a:srgbClr val="00B050"/>
                </a:solidFill>
              </a:rPr>
              <a:t>s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7969" y="1537646"/>
            <a:ext cx="2746875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E04ACE"/>
                </a:solidFill>
              </a:rPr>
              <a:t>Une</a:t>
            </a:r>
            <a:r>
              <a:rPr lang="en-GB" b="1" dirty="0" smtClean="0"/>
              <a:t> </a:t>
            </a:r>
            <a:r>
              <a:rPr lang="en-GB" b="1" dirty="0" err="1" smtClean="0"/>
              <a:t>porte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528821" y="5103321"/>
            <a:ext cx="311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 smtClean="0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4400" b="1" dirty="0" smtClean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4400" b="1" dirty="0" err="1" smtClean="0">
                <a:latin typeface="+mj-lt"/>
              </a:rPr>
              <a:t>tablette</a:t>
            </a:r>
            <a:endParaRPr lang="en-GB" sz="4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971" y="5702495"/>
            <a:ext cx="2465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4800" b="1" dirty="0">
                <a:latin typeface="+mj-lt"/>
              </a:rPr>
              <a:t> </a:t>
            </a:r>
            <a:r>
              <a:rPr lang="en-GB" sz="4800" b="1" dirty="0" err="1" smtClean="0">
                <a:latin typeface="+mj-lt"/>
              </a:rPr>
              <a:t>écran</a:t>
            </a:r>
            <a:endParaRPr lang="en-GB" sz="48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4002" y="2965276"/>
            <a:ext cx="227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 poster</a:t>
            </a:r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458245" y="3952220"/>
            <a:ext cx="3552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Un</a:t>
            </a:r>
            <a:r>
              <a:rPr lang="en-GB" sz="4400" b="1" dirty="0"/>
              <a:t> </a:t>
            </a:r>
            <a:r>
              <a:rPr lang="en-GB" sz="4400" b="1" dirty="0" err="1"/>
              <a:t>Ordinateur</a:t>
            </a:r>
            <a:endParaRPr lang="en-GB" sz="4400" dirty="0"/>
          </a:p>
        </p:txBody>
      </p:sp>
      <p:sp>
        <p:nvSpPr>
          <p:cNvPr id="14" name="Rectangle 13"/>
          <p:cNvSpPr/>
          <p:nvPr/>
        </p:nvSpPr>
        <p:spPr>
          <a:xfrm>
            <a:off x="222971" y="882020"/>
            <a:ext cx="3832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Un</a:t>
            </a:r>
            <a:r>
              <a:rPr lang="en-GB" sz="4400" b="1" dirty="0"/>
              <a:t> tableau noir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539552" y="2153521"/>
            <a:ext cx="3788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 tableau blanc</a:t>
            </a:r>
            <a:endParaRPr lang="en-GB" sz="4000" dirty="0"/>
          </a:p>
        </p:txBody>
      </p:sp>
      <p:sp>
        <p:nvSpPr>
          <p:cNvPr id="16" name="Rectangle 15"/>
          <p:cNvSpPr/>
          <p:nvPr/>
        </p:nvSpPr>
        <p:spPr>
          <a:xfrm>
            <a:off x="4638359" y="5995816"/>
            <a:ext cx="4207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/</a:t>
            </a:r>
            <a:r>
              <a:rPr lang="en-GB" sz="4000" b="1" dirty="0" err="1">
                <a:solidFill>
                  <a:srgbClr val="E04ACE"/>
                </a:solidFill>
              </a:rPr>
              <a:t>une</a:t>
            </a:r>
            <a:r>
              <a:rPr lang="en-GB" sz="4000" b="1" dirty="0"/>
              <a:t> </a:t>
            </a:r>
            <a:r>
              <a:rPr lang="en-GB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4000" b="1" dirty="0" err="1"/>
              <a:t>esseur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9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 err="1" smtClean="0">
                <a:latin typeface="Comic Sans MS" panose="030F0702030302020204" pitchFamily="66" charset="0"/>
              </a:rPr>
              <a:t>Exercice</a:t>
            </a:r>
            <a:r>
              <a:rPr lang="en-GB" sz="6000" b="1" u="sng" dirty="0" smtClean="0">
                <a:latin typeface="Comic Sans MS" panose="030F0702030302020204" pitchFamily="66" charset="0"/>
              </a:rPr>
              <a:t> </a:t>
            </a:r>
            <a:r>
              <a:rPr lang="en-GB" sz="6000" b="1" u="sng" dirty="0" err="1" smtClean="0">
                <a:latin typeface="Comic Sans MS" panose="030F0702030302020204" pitchFamily="66" charset="0"/>
              </a:rPr>
              <a:t>d’écoute</a:t>
            </a:r>
            <a:endParaRPr lang="en-GB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1.</a:t>
            </a: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2.</a:t>
            </a: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3.</a:t>
            </a: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4.</a:t>
            </a: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5.</a:t>
            </a: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6.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5" y="188640"/>
            <a:ext cx="8766793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11760" y="4653136"/>
            <a:ext cx="3982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 smtClean="0">
                <a:latin typeface="+mj-lt"/>
              </a:rPr>
              <a:t>écran</a:t>
            </a:r>
            <a:endParaRPr lang="en-GB" sz="8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697168" cy="6336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060848"/>
            <a:ext cx="144016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= At the end 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3874770"/>
            <a:ext cx="151216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= on the left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79812" y="4244102"/>
            <a:ext cx="162018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= on the right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721072"/>
            <a:ext cx="162018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= in the centre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5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u="sng" dirty="0">
                <a:latin typeface="Comic Sans MS" panose="030F0702030302020204" pitchFamily="66" charset="0"/>
              </a:rPr>
              <a:t>Un </a:t>
            </a:r>
            <a:r>
              <a:rPr lang="en-GB" sz="6000" b="1" u="sng" dirty="0" err="1">
                <a:latin typeface="Comic Sans MS" panose="030F0702030302020204" pitchFamily="66" charset="0"/>
              </a:rPr>
              <a:t>peu</a:t>
            </a:r>
            <a:r>
              <a:rPr lang="en-GB" sz="6000" b="1" u="sng" dirty="0">
                <a:latin typeface="Comic Sans MS" panose="030F0702030302020204" pitchFamily="66" charset="0"/>
              </a:rPr>
              <a:t> de </a:t>
            </a:r>
            <a:r>
              <a:rPr lang="en-GB" sz="6000" b="1" u="sng" dirty="0" err="1">
                <a:latin typeface="Comic Sans MS" panose="030F0702030302020204" pitchFamily="66" charset="0"/>
              </a:rPr>
              <a:t>grammaire</a:t>
            </a:r>
            <a:r>
              <a:rPr lang="en-GB" sz="6000" b="1" u="sng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Qu’est-ce-que </a:t>
            </a:r>
            <a:r>
              <a:rPr lang="en-GB" sz="4000" b="1" dirty="0" err="1">
                <a:latin typeface="Comic Sans MS" panose="030F0702030302020204" pitchFamily="66" charset="0"/>
              </a:rPr>
              <a:t>tu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remarques</a:t>
            </a:r>
            <a:r>
              <a:rPr lang="en-GB" sz="4000" b="1" dirty="0">
                <a:latin typeface="Comic Sans MS" panose="030F0702030302020204" pitchFamily="66" charset="0"/>
              </a:rPr>
              <a:t> ? What have you spotted?</a:t>
            </a:r>
          </a:p>
        </p:txBody>
      </p:sp>
      <p:sp>
        <p:nvSpPr>
          <p:cNvPr id="4" name="Cloud 3"/>
          <p:cNvSpPr/>
          <p:nvPr/>
        </p:nvSpPr>
        <p:spPr>
          <a:xfrm>
            <a:off x="5655958" y="2535323"/>
            <a:ext cx="3488042" cy="20283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Hint</a:t>
            </a:r>
            <a:r>
              <a:rPr lang="en-GB" sz="3200" b="1" dirty="0">
                <a:latin typeface="Comic Sans MS" panose="030F0702030302020204" pitchFamily="66" charset="0"/>
              </a:rPr>
              <a:t>: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masc</a:t>
            </a:r>
            <a:r>
              <a:rPr lang="en-GB" sz="3200" b="1" dirty="0" smtClean="0">
                <a:latin typeface="Comic Sans MS" panose="030F0702030302020204" pitchFamily="66" charset="0"/>
              </a:rPr>
              <a:t>/fem/plural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28196"/>
              </p:ext>
            </p:extLst>
          </p:nvPr>
        </p:nvGraphicFramePr>
        <p:xfrm>
          <a:off x="1187623" y="4581128"/>
          <a:ext cx="6792416" cy="1801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1606142362"/>
                    </a:ext>
                  </a:extLst>
                </a:gridCol>
                <a:gridCol w="231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563">
                <a:tc>
                  <a:txBody>
                    <a:bodyPr/>
                    <a:lstStyle/>
                    <a:p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err="1"/>
                        <a:t>Masculin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err="1"/>
                        <a:t>Feminin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9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9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307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6445" y="5371205"/>
            <a:ext cx="137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8653" y="5373216"/>
            <a:ext cx="100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4ACE"/>
                </a:solidFill>
                <a:latin typeface="Comic Sans MS" panose="030F0702030302020204" pitchFamily="66" charset="0"/>
              </a:rPr>
              <a:t>UNE</a:t>
            </a:r>
            <a:r>
              <a:rPr lang="en-GB" sz="2000" b="1" dirty="0">
                <a:solidFill>
                  <a:srgbClr val="E04ACE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7159" y="5343599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97CF1-4D2D-4204-B1BB-56FA14C62828}"/>
              </a:ext>
            </a:extLst>
          </p:cNvPr>
          <p:cNvSpPr txBox="1"/>
          <p:nvPr/>
        </p:nvSpPr>
        <p:spPr>
          <a:xfrm>
            <a:off x="2946445" y="593229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CDA6C-CEF7-4470-AB8E-2AEDFD729F5D}"/>
              </a:ext>
            </a:extLst>
          </p:cNvPr>
          <p:cNvSpPr txBox="1"/>
          <p:nvPr/>
        </p:nvSpPr>
        <p:spPr>
          <a:xfrm>
            <a:off x="5076056" y="5847655"/>
            <a:ext cx="100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4ACE"/>
                </a:solidFill>
                <a:latin typeface="Comic Sans MS" panose="030F0702030302020204" pitchFamily="66" charset="0"/>
              </a:rPr>
              <a:t>LA</a:t>
            </a:r>
            <a:r>
              <a:rPr lang="en-GB" sz="2000" b="1" dirty="0">
                <a:solidFill>
                  <a:srgbClr val="E04ACE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274C3-46F4-41DD-8085-5BB1B014D805}"/>
              </a:ext>
            </a:extLst>
          </p:cNvPr>
          <p:cNvSpPr txBox="1"/>
          <p:nvPr/>
        </p:nvSpPr>
        <p:spPr>
          <a:xfrm>
            <a:off x="6732240" y="5877272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0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9" grpId="0"/>
      <p:bldP spid="11" grpId="0"/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777095" cy="63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73"/>
            <a:ext cx="8229600" cy="1143000"/>
          </a:xfrm>
        </p:spPr>
        <p:txBody>
          <a:bodyPr/>
          <a:lstStyle/>
          <a:p>
            <a:r>
              <a:rPr lang="en-GB" b="1" u="sng" dirty="0" err="1">
                <a:latin typeface="Comic Sans MS" panose="030F0702030302020204" pitchFamily="66" charset="0"/>
              </a:rPr>
              <a:t>Pluriel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the plural we just tend to add an “s” at the end of the noun.</a:t>
            </a:r>
          </a:p>
          <a:p>
            <a:pPr marL="0" indent="0">
              <a:buNone/>
            </a:pPr>
            <a:r>
              <a:rPr lang="en-GB" i="1" u="sng" dirty="0" err="1"/>
              <a:t>Exemple</a:t>
            </a:r>
            <a:r>
              <a:rPr lang="en-GB" i="1" u="sng" dirty="0"/>
              <a:t> :</a:t>
            </a:r>
          </a:p>
          <a:p>
            <a:pPr marL="0" indent="0">
              <a:buNone/>
            </a:pPr>
            <a:r>
              <a:rPr lang="en-GB" dirty="0"/>
              <a:t>Un </a:t>
            </a:r>
            <a:r>
              <a:rPr lang="en-GB" dirty="0" err="1"/>
              <a:t>stylo</a:t>
            </a:r>
            <a:r>
              <a:rPr lang="en-GB" dirty="0"/>
              <a:t> =&gt; des </a:t>
            </a:r>
            <a:r>
              <a:rPr lang="en-GB" dirty="0" err="1"/>
              <a:t>stylo</a:t>
            </a:r>
            <a:r>
              <a:rPr lang="en-GB" b="1" u="sng" dirty="0" err="1">
                <a:solidFill>
                  <a:srgbClr val="00B050"/>
                </a:solidFill>
              </a:rPr>
              <a:t>S</a:t>
            </a:r>
            <a:endParaRPr lang="en-GB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porte</a:t>
            </a:r>
            <a:r>
              <a:rPr lang="en-GB" dirty="0"/>
              <a:t> =&gt;</a:t>
            </a:r>
          </a:p>
          <a:p>
            <a:pPr marL="0" indent="0">
              <a:buNone/>
            </a:pPr>
            <a:r>
              <a:rPr lang="en-GB" dirty="0"/>
              <a:t>Un </a:t>
            </a:r>
            <a:r>
              <a:rPr lang="en-GB" dirty="0" err="1"/>
              <a:t>professeur</a:t>
            </a:r>
            <a:r>
              <a:rPr lang="en-GB" dirty="0"/>
              <a:t>=&gt;</a:t>
            </a:r>
            <a:endParaRPr lang="en-GB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b="1" u="sng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804" y="350842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dirty="0"/>
              <a:t>des </a:t>
            </a:r>
            <a:r>
              <a:rPr lang="en-GB" sz="3200" dirty="0" err="1"/>
              <a:t>porte</a:t>
            </a:r>
            <a:r>
              <a:rPr lang="en-GB" sz="3200" b="1" u="sng" dirty="0" err="1">
                <a:solidFill>
                  <a:srgbClr val="00B050"/>
                </a:solidFill>
              </a:rPr>
              <a:t>S</a:t>
            </a:r>
            <a:endParaRPr lang="en-GB" sz="3200" b="1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09320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dirty="0"/>
              <a:t>des </a:t>
            </a:r>
            <a:r>
              <a:rPr lang="en-GB" sz="3200" dirty="0" err="1"/>
              <a:t>professeur</a:t>
            </a:r>
            <a:r>
              <a:rPr lang="en-GB" sz="3200" b="1" u="sng" dirty="0" err="1">
                <a:solidFill>
                  <a:srgbClr val="00B050"/>
                </a:solidFill>
              </a:rPr>
              <a:t>S</a:t>
            </a:r>
            <a:endParaRPr lang="en-GB" sz="32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44" y="116632"/>
            <a:ext cx="5122912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ton tour……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>
                <a:latin typeface="Comic Sans MS" panose="030F0702030302020204" pitchFamily="66" charset="0"/>
              </a:rPr>
              <a:t>Mettre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dans</a:t>
            </a:r>
            <a:r>
              <a:rPr lang="en-GB" sz="2800" b="1" i="1" u="sng" dirty="0">
                <a:latin typeface="Comic Sans MS" panose="030F0702030302020204" pitchFamily="66" charset="0"/>
              </a:rPr>
              <a:t> la correcte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colonne</a:t>
            </a:r>
            <a:r>
              <a:rPr lang="en-GB" sz="2800" b="1" i="1" u="sng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70937"/>
              </p:ext>
            </p:extLst>
          </p:nvPr>
        </p:nvGraphicFramePr>
        <p:xfrm>
          <a:off x="251520" y="1601416"/>
          <a:ext cx="7200800" cy="280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Masculin</a:t>
                      </a:r>
                      <a:endParaRPr lang="en-GB" sz="3600" u="sng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E04ACE"/>
                          </a:solidFill>
                          <a:latin typeface="Comic Sans MS" panose="030F0702030302020204" pitchFamily="66" charset="0"/>
                        </a:rPr>
                        <a:t>Feminin</a:t>
                      </a:r>
                      <a:endParaRPr lang="en-GB" sz="3600" u="sng" dirty="0">
                        <a:solidFill>
                          <a:srgbClr val="E04AC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Pluriel</a:t>
                      </a:r>
                      <a:endParaRPr lang="en-GB" sz="3600" u="sng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62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58" y="502818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989" y="5035096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fenêtre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0096" y="4293096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chaises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256" y="4993299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stylos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2778" y="4331052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tableau blanc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44" y="557807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porte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99169" y="235446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7030A0"/>
                </a:solidFill>
              </a:rPr>
              <a:t>Des </a:t>
            </a:r>
            <a:r>
              <a:rPr lang="en-GB" dirty="0" err="1">
                <a:solidFill>
                  <a:srgbClr val="7030A0"/>
                </a:solidFill>
              </a:rPr>
              <a:t>règles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688" y="560339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professeur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3310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 </a:t>
            </a:r>
            <a:r>
              <a:rPr lang="en-GB" dirty="0" err="1"/>
              <a:t>projecteur</a:t>
            </a:r>
            <a:endParaRPr lang="en-GB" dirty="0"/>
          </a:p>
        </p:txBody>
      </p:sp>
      <p:sp>
        <p:nvSpPr>
          <p:cNvPr id="54" name="Oval 53"/>
          <p:cNvSpPr/>
          <p:nvPr/>
        </p:nvSpPr>
        <p:spPr>
          <a:xfrm rot="1261322">
            <a:off x="6347726" y="69943"/>
            <a:ext cx="2761835" cy="1539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Add extra vocab (a rubber, a book, a ruler…)</a:t>
            </a:r>
          </a:p>
        </p:txBody>
      </p:sp>
    </p:spTree>
    <p:extLst>
      <p:ext uri="{BB962C8B-B14F-4D97-AF65-F5344CB8AC3E}">
        <p14:creationId xmlns:p14="http://schemas.microsoft.com/office/powerpoint/2010/main" val="28513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44" y="116632"/>
            <a:ext cx="5122912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ton tour……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>
                <a:latin typeface="Comic Sans MS" panose="030F0702030302020204" pitchFamily="66" charset="0"/>
              </a:rPr>
              <a:t>Mettre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dans</a:t>
            </a:r>
            <a:r>
              <a:rPr lang="en-GB" sz="2800" b="1" i="1" u="sng" dirty="0">
                <a:latin typeface="Comic Sans MS" panose="030F0702030302020204" pitchFamily="66" charset="0"/>
              </a:rPr>
              <a:t> la correcte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colonne</a:t>
            </a:r>
            <a:r>
              <a:rPr lang="en-GB" sz="2800" b="1" i="1" u="sng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70937"/>
              </p:ext>
            </p:extLst>
          </p:nvPr>
        </p:nvGraphicFramePr>
        <p:xfrm>
          <a:off x="251520" y="1601416"/>
          <a:ext cx="7200800" cy="280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Masculin</a:t>
                      </a:r>
                      <a:endParaRPr lang="en-GB" sz="3600" u="sng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E04ACE"/>
                          </a:solidFill>
                          <a:latin typeface="Comic Sans MS" panose="030F0702030302020204" pitchFamily="66" charset="0"/>
                        </a:rPr>
                        <a:t>Feminin</a:t>
                      </a:r>
                      <a:endParaRPr lang="en-GB" sz="3600" u="sng" dirty="0">
                        <a:solidFill>
                          <a:srgbClr val="E04AC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Pluriel</a:t>
                      </a:r>
                      <a:endParaRPr lang="en-GB" sz="3600" u="sng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62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58" y="502818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989" y="5035096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fenêtre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0096" y="4293096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chaises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256" y="4993299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stylos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2778" y="4331052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tableau blanc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44" y="557807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porte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99169" y="235446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7030A0"/>
                </a:solidFill>
              </a:rPr>
              <a:t>Des </a:t>
            </a:r>
            <a:r>
              <a:rPr lang="en-GB" dirty="0" err="1">
                <a:solidFill>
                  <a:srgbClr val="7030A0"/>
                </a:solidFill>
              </a:rPr>
              <a:t>règles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688" y="560339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professeur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3310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 </a:t>
            </a:r>
            <a:r>
              <a:rPr lang="en-GB" dirty="0" err="1"/>
              <a:t>projecteur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66798" y="4293095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727" y="234717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 </a:t>
            </a:r>
            <a:r>
              <a:rPr lang="en-GB" dirty="0" err="1">
                <a:solidFill>
                  <a:srgbClr val="00B0F0"/>
                </a:solidFill>
              </a:rPr>
              <a:t>projecteur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3" y="230921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22" name="Straight Connector 21"/>
          <p:cNvCxnSpPr>
            <a:stCxn id="18" idx="1"/>
          </p:cNvCxnSpPr>
          <p:nvPr/>
        </p:nvCxnSpPr>
        <p:spPr>
          <a:xfrm>
            <a:off x="166798" y="4585483"/>
            <a:ext cx="2457191" cy="3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85029" y="431015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32" y="2905823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__ tableau blanc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070" y="289537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437642" y="4630536"/>
            <a:ext cx="2457191" cy="3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58010" y="4275644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3984" y="2905823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chaises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1898" y="2888371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691694" y="4578112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4993299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90213" y="33702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tables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2975" y="3335368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9785" y="5320570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86901" y="5014198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une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57030" y="2414974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04ACE"/>
                </a:solidFill>
              </a:rPr>
              <a:t>___ </a:t>
            </a:r>
            <a:r>
              <a:rPr lang="en-GB" sz="3200" b="1" dirty="0" err="1">
                <a:solidFill>
                  <a:srgbClr val="E04ACE"/>
                </a:solidFill>
              </a:rPr>
              <a:t>fenêtre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9942" y="2394076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661077" y="5327483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3256" y="5014198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5282" y="3837317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</a:t>
            </a:r>
            <a:r>
              <a:rPr lang="en-GB" sz="3200" b="1" dirty="0" err="1">
                <a:solidFill>
                  <a:srgbClr val="7030A0"/>
                </a:solidFill>
              </a:rPr>
              <a:t>stylos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5282" y="3858216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33256" y="5320569"/>
            <a:ext cx="1814269" cy="30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2555" y="5578074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une</a:t>
            </a:r>
            <a:endParaRPr lang="en-GB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05013" y="2888830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porte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024" y="2888830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09513" y="5892869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2778" y="561163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9140" y="337530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___ </a:t>
            </a:r>
            <a:r>
              <a:rPr lang="en-GB" dirty="0" err="1">
                <a:solidFill>
                  <a:srgbClr val="00B0F0"/>
                </a:solidFill>
              </a:rPr>
              <a:t>professeur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230" y="338354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336181" y="5921526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1261322">
            <a:off x="6347726" y="69943"/>
            <a:ext cx="2761835" cy="1539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Add extra vocab (a rubber, a book, a pencil case…)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82170" y="335411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gomme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36181" y="3354118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7748" y="3793619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___ livre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838" y="3801857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12979" y="382009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trousse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66990" y="3820094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6" grpId="0"/>
      <p:bldP spid="47" grpId="0"/>
      <p:bldP spid="48" grpId="0"/>
      <p:bldP spid="50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0" y="260648"/>
            <a:ext cx="8860942" cy="5289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064896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Extension: write 6 examples of your own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747464"/>
            <a:ext cx="8208912" cy="511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78" y="3284984"/>
            <a:ext cx="5362038" cy="27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46" y="2996952"/>
            <a:ext cx="5518235" cy="3816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63" y="260648"/>
            <a:ext cx="3382268" cy="214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2" y="0"/>
            <a:ext cx="5213229" cy="40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0867" y="3068029"/>
            <a:ext cx="5760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B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349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2E9C4F-DED2-4991-B9E9-498925399FD1}"/>
</file>

<file path=customXml/itemProps2.xml><?xml version="1.0" encoding="utf-8"?>
<ds:datastoreItem xmlns:ds="http://schemas.openxmlformats.org/officeDocument/2006/customXml" ds:itemID="{3576F72D-F097-4CE9-8EB3-CEFFAE02C0C9}"/>
</file>

<file path=customXml/itemProps3.xml><?xml version="1.0" encoding="utf-8"?>
<ds:datastoreItem xmlns:ds="http://schemas.openxmlformats.org/officeDocument/2006/customXml" ds:itemID="{D7D66DC9-5985-43B1-AC45-57494CA5AE10}"/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389</Words>
  <Application>Microsoft Office PowerPoint</Application>
  <PresentationFormat>On-screen Show (4:3)</PresentationFormat>
  <Paragraphs>169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6" baseType="lpstr">
      <vt:lpstr>MS PGothic</vt:lpstr>
      <vt:lpstr>Arial</vt:lpstr>
      <vt:lpstr>Calibri</vt:lpstr>
      <vt:lpstr>Comic Sans MS</vt:lpstr>
      <vt:lpstr>Times New Roman</vt:lpstr>
      <vt:lpstr>Office Theme</vt:lpstr>
      <vt:lpstr>En classe       Dans ma classe</vt:lpstr>
      <vt:lpstr>    Dans ma classe  il y a…</vt:lpstr>
      <vt:lpstr>Un/une professeur</vt:lpstr>
      <vt:lpstr>Un tableau blanc</vt:lpstr>
      <vt:lpstr>Un tableau noir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porte</vt:lpstr>
      <vt:lpstr>Une fenêtre</vt:lpstr>
      <vt:lpstr>PowerPoint Presentation</vt:lpstr>
      <vt:lpstr>PowerPoint Presentation</vt:lpstr>
      <vt:lpstr>Des tables</vt:lpstr>
      <vt:lpstr>Des chaises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Un/une professeur</vt:lpstr>
      <vt:lpstr>PowerPoint Presentation</vt:lpstr>
      <vt:lpstr>PowerPoint Presentation</vt:lpstr>
      <vt:lpstr>Un tableau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tableau noir</vt:lpstr>
      <vt:lpstr>PowerPoint Presentation</vt:lpstr>
      <vt:lpstr>PowerPoint Presentation</vt:lpstr>
      <vt:lpstr>Des chaises</vt:lpstr>
      <vt:lpstr>PowerPoint Presentation</vt:lpstr>
      <vt:lpstr>PowerPoint Presentation</vt:lpstr>
      <vt:lpstr>PowerPoint Presentation</vt:lpstr>
      <vt:lpstr>Une fenêtre</vt:lpstr>
      <vt:lpstr>PowerPoint Presentation</vt:lpstr>
      <vt:lpstr>Une porte</vt:lpstr>
      <vt:lpstr>PowerPoint Presentation</vt:lpstr>
      <vt:lpstr>PowerPoint Presentation</vt:lpstr>
      <vt:lpstr>PowerPoint Presentation</vt:lpstr>
      <vt:lpstr>Des chaises</vt:lpstr>
      <vt:lpstr>PowerPoint Presentation</vt:lpstr>
      <vt:lpstr>Une porte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tables</vt:lpstr>
      <vt:lpstr>PowerPoint Presentation</vt:lpstr>
      <vt:lpstr>Une fenêtre</vt:lpstr>
      <vt:lpstr>PowerPoint Presentation</vt:lpstr>
      <vt:lpstr>Qu’est-ce que c’est?</vt:lpstr>
      <vt:lpstr>Un/une professeur</vt:lpstr>
      <vt:lpstr>Un tableau blanc</vt:lpstr>
      <vt:lpstr>Un tableau noir</vt:lpstr>
      <vt:lpstr>PowerPoint Presentation</vt:lpstr>
      <vt:lpstr>PowerPoint Presentation</vt:lpstr>
      <vt:lpstr>PowerPoint Presentation</vt:lpstr>
      <vt:lpstr>PowerPoint Presentation</vt:lpstr>
      <vt:lpstr>Une porte</vt:lpstr>
      <vt:lpstr>Une fenêtre</vt:lpstr>
      <vt:lpstr>PowerPoint Presentation</vt:lpstr>
      <vt:lpstr>Des tables</vt:lpstr>
      <vt:lpstr>Des chaises</vt:lpstr>
      <vt:lpstr>Feuille de vocabulaire</vt:lpstr>
      <vt:lpstr>Exercice d’écoute</vt:lpstr>
      <vt:lpstr>PowerPoint Presentation</vt:lpstr>
      <vt:lpstr>PowerPoint Presentation</vt:lpstr>
      <vt:lpstr>Un peu de grammaire…</vt:lpstr>
      <vt:lpstr>PowerPoint Presentation</vt:lpstr>
      <vt:lpstr>Pluriel</vt:lpstr>
      <vt:lpstr>A ton tour……</vt:lpstr>
      <vt:lpstr>A ton tour……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E Ribaut</dc:creator>
  <cp:lastModifiedBy>L Saubolle</cp:lastModifiedBy>
  <cp:revision>72</cp:revision>
  <cp:lastPrinted>2017-10-20T10:24:50Z</cp:lastPrinted>
  <dcterms:created xsi:type="dcterms:W3CDTF">2015-10-22T13:58:05Z</dcterms:created>
  <dcterms:modified xsi:type="dcterms:W3CDTF">2018-11-21T10:28:49Z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