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11" r:id="rId5"/>
    <p:sldMasterId id="2147483735" r:id="rId6"/>
    <p:sldMasterId id="2147483747" r:id="rId7"/>
    <p:sldMasterId id="2147483759" r:id="rId8"/>
    <p:sldMasterId id="2147483775" r:id="rId9"/>
    <p:sldMasterId id="2147483791" r:id="rId10"/>
    <p:sldMasterId id="2147483840" r:id="rId11"/>
    <p:sldMasterId id="2147483855" r:id="rId12"/>
    <p:sldMasterId id="2147483868" r:id="rId13"/>
    <p:sldMasterId id="2147483881" r:id="rId14"/>
  </p:sldMasterIdLst>
  <p:notesMasterIdLst>
    <p:notesMasterId r:id="rId59"/>
  </p:notesMasterIdLst>
  <p:sldIdLst>
    <p:sldId id="299" r:id="rId15"/>
    <p:sldId id="283" r:id="rId16"/>
    <p:sldId id="343" r:id="rId17"/>
    <p:sldId id="345" r:id="rId18"/>
    <p:sldId id="342" r:id="rId19"/>
    <p:sldId id="344" r:id="rId20"/>
    <p:sldId id="346" r:id="rId21"/>
    <p:sldId id="347" r:id="rId22"/>
    <p:sldId id="348"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277" r:id="rId41"/>
    <p:sldId id="300" r:id="rId42"/>
    <p:sldId id="349" r:id="rId43"/>
    <p:sldId id="301" r:id="rId44"/>
    <p:sldId id="297" r:id="rId45"/>
    <p:sldId id="258" r:id="rId46"/>
    <p:sldId id="265" r:id="rId47"/>
    <p:sldId id="271" r:id="rId48"/>
    <p:sldId id="295" r:id="rId49"/>
    <p:sldId id="296" r:id="rId50"/>
    <p:sldId id="298" r:id="rId51"/>
    <p:sldId id="267" r:id="rId52"/>
    <p:sldId id="268" r:id="rId53"/>
    <p:sldId id="259" r:id="rId54"/>
    <p:sldId id="260" r:id="rId55"/>
    <p:sldId id="261" r:id="rId56"/>
    <p:sldId id="262" r:id="rId57"/>
    <p:sldId id="266" r:id="rId58"/>
  </p:sldIdLst>
  <p:sldSz cx="9144000" cy="5143500" type="screen16x9"/>
  <p:notesSz cx="6858000" cy="9144000"/>
  <p:defaultText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8000"/>
    <a:srgbClr val="6699FF"/>
    <a:srgbClr val="66FF66"/>
    <a:srgbClr val="EAEAEA"/>
    <a:srgbClr val="CC0000"/>
    <a:srgbClr val="FFCC00"/>
    <a:srgbClr val="009242"/>
    <a:srgbClr val="CC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15" autoAdjust="0"/>
  </p:normalViewPr>
  <p:slideViewPr>
    <p:cSldViewPr snapToGrid="0">
      <p:cViewPr varScale="1">
        <p:scale>
          <a:sx n="110" d="100"/>
          <a:sy n="110" d="100"/>
        </p:scale>
        <p:origin x="432"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21/05/2019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979187124"/>
      </p:ext>
    </p:extLst>
  </p:cSld>
  <p:clrMap bg1="lt1" tx1="dk1" bg2="lt2" tx2="dk2" accent1="accent1" accent2="accent2" accent3="accent3" accent4="accent4" accent5="accent5" accent6="accent6" hlink="hlink" folHlink="folHlink"/>
  <p:notesStyle>
    <a:lvl1pPr marL="0" algn="l" defTabSz="685732" rtl="0" eaLnBrk="1" latinLnBrk="0" hangingPunct="1">
      <a:defRPr sz="900" kern="1200">
        <a:solidFill>
          <a:schemeClr val="tx1"/>
        </a:solidFill>
        <a:latin typeface="+mn-lt"/>
        <a:ea typeface="+mn-ea"/>
        <a:cs typeface="+mn-cs"/>
      </a:defRPr>
    </a:lvl1pPr>
    <a:lvl2pPr marL="342866" algn="l" defTabSz="685732" rtl="0" eaLnBrk="1" latinLnBrk="0" hangingPunct="1">
      <a:defRPr sz="900" kern="1200">
        <a:solidFill>
          <a:schemeClr val="tx1"/>
        </a:solidFill>
        <a:latin typeface="+mn-lt"/>
        <a:ea typeface="+mn-ea"/>
        <a:cs typeface="+mn-cs"/>
      </a:defRPr>
    </a:lvl2pPr>
    <a:lvl3pPr marL="685732" algn="l" defTabSz="685732" rtl="0" eaLnBrk="1" latinLnBrk="0" hangingPunct="1">
      <a:defRPr sz="900" kern="1200">
        <a:solidFill>
          <a:schemeClr val="tx1"/>
        </a:solidFill>
        <a:latin typeface="+mn-lt"/>
        <a:ea typeface="+mn-ea"/>
        <a:cs typeface="+mn-cs"/>
      </a:defRPr>
    </a:lvl3pPr>
    <a:lvl4pPr marL="1028598" algn="l" defTabSz="685732" rtl="0" eaLnBrk="1" latinLnBrk="0" hangingPunct="1">
      <a:defRPr sz="900" kern="1200">
        <a:solidFill>
          <a:schemeClr val="tx1"/>
        </a:solidFill>
        <a:latin typeface="+mn-lt"/>
        <a:ea typeface="+mn-ea"/>
        <a:cs typeface="+mn-cs"/>
      </a:defRPr>
    </a:lvl4pPr>
    <a:lvl5pPr marL="1371464" algn="l" defTabSz="685732" rtl="0" eaLnBrk="1" latinLnBrk="0" hangingPunct="1">
      <a:defRPr sz="900" kern="1200">
        <a:solidFill>
          <a:schemeClr val="tx1"/>
        </a:solidFill>
        <a:latin typeface="+mn-lt"/>
        <a:ea typeface="+mn-ea"/>
        <a:cs typeface="+mn-cs"/>
      </a:defRPr>
    </a:lvl5pPr>
    <a:lvl6pPr marL="1714331" algn="l" defTabSz="685732" rtl="0" eaLnBrk="1" latinLnBrk="0" hangingPunct="1">
      <a:defRPr sz="900" kern="1200">
        <a:solidFill>
          <a:schemeClr val="tx1"/>
        </a:solidFill>
        <a:latin typeface="+mn-lt"/>
        <a:ea typeface="+mn-ea"/>
        <a:cs typeface="+mn-cs"/>
      </a:defRPr>
    </a:lvl6pPr>
    <a:lvl7pPr marL="2057195" algn="l" defTabSz="685732" rtl="0" eaLnBrk="1" latinLnBrk="0" hangingPunct="1">
      <a:defRPr sz="900" kern="1200">
        <a:solidFill>
          <a:schemeClr val="tx1"/>
        </a:solidFill>
        <a:latin typeface="+mn-lt"/>
        <a:ea typeface="+mn-ea"/>
        <a:cs typeface="+mn-cs"/>
      </a:defRPr>
    </a:lvl7pPr>
    <a:lvl8pPr marL="2400060" algn="l" defTabSz="685732" rtl="0" eaLnBrk="1" latinLnBrk="0" hangingPunct="1">
      <a:defRPr sz="900" kern="1200">
        <a:solidFill>
          <a:schemeClr val="tx1"/>
        </a:solidFill>
        <a:latin typeface="+mn-lt"/>
        <a:ea typeface="+mn-ea"/>
        <a:cs typeface="+mn-cs"/>
      </a:defRPr>
    </a:lvl8pPr>
    <a:lvl9pPr marL="2742926" algn="l" defTabSz="6857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smtClean="0">
                <a:solidFill>
                  <a:schemeClr val="tx1"/>
                </a:solidFill>
                <a:effectLst/>
                <a:latin typeface="+mn-lt"/>
                <a:ea typeface="+mn-ea"/>
                <a:cs typeface="+mn-cs"/>
              </a:rPr>
              <a:t>Establish that they are all made using unicellular fungi called yeasts. </a:t>
            </a:r>
            <a:endParaRPr lang="en-GB"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243770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259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10C992-CA6E-487D-A1CE-86F7656130A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5525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280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7C08CB-8A6F-4FBB-A963-02B2A1C4ED7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2390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r>
              <a:rPr lang="en-GB" altLang="en-US"/>
              <a:t>Boardworks GCSE Separate Sciences: Physics</a:t>
            </a:r>
          </a:p>
          <a:p>
            <a:r>
              <a:rPr lang="en-GB" altLang="en-US"/>
              <a:t>Equations of Motion</a:t>
            </a:r>
          </a:p>
        </p:txBody>
      </p:sp>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D5F7A1C-8F30-4150-9825-B786A9052241}" type="slidenum">
              <a:rPr lang="en-GB" altLang="en-US">
                <a:solidFill>
                  <a:prstClr val="black"/>
                </a:solidFill>
              </a:rPr>
              <a:pPr algn="r" eaLnBrk="1" hangingPunct="1"/>
              <a:t>31</a:t>
            </a:fld>
            <a:endParaRPr lang="en-GB" altLang="en-US">
              <a:solidFill>
                <a:prstClr val="black"/>
              </a:solidFill>
            </a:endParaRPr>
          </a:p>
        </p:txBody>
      </p:sp>
      <p:sp>
        <p:nvSpPr>
          <p:cNvPr id="8294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b="1" smtClean="0"/>
              <a:t>Glossary</a:t>
            </a:r>
          </a:p>
          <a:p>
            <a:pPr eaLnBrk="1" hangingPunct="1">
              <a:spcBef>
                <a:spcPct val="0"/>
              </a:spcBef>
            </a:pPr>
            <a:r>
              <a:rPr lang="en-GB" altLang="en-US" b="1" smtClean="0"/>
              <a:t>acceleration</a:t>
            </a:r>
            <a:r>
              <a:rPr lang="en-GB" altLang="en-US" smtClean="0"/>
              <a:t> – The rate of change of an object’s velocity.</a:t>
            </a:r>
          </a:p>
          <a:p>
            <a:pPr eaLnBrk="1" hangingPunct="1">
              <a:spcBef>
                <a:spcPct val="0"/>
              </a:spcBef>
            </a:pPr>
            <a:r>
              <a:rPr lang="en-GB" altLang="en-US" b="1" smtClean="0"/>
              <a:t>displacement</a:t>
            </a:r>
            <a:r>
              <a:rPr lang="en-GB" altLang="en-US" smtClean="0"/>
              <a:t> – The vector quantity that gives the straight line distance from the previous point to the current point in a given direction.</a:t>
            </a:r>
          </a:p>
          <a:p>
            <a:pPr eaLnBrk="1" hangingPunct="1">
              <a:spcBef>
                <a:spcPct val="0"/>
              </a:spcBef>
            </a:pPr>
            <a:r>
              <a:rPr lang="en-GB" altLang="en-US" b="1" smtClean="0"/>
              <a:t>distance</a:t>
            </a:r>
            <a:r>
              <a:rPr lang="en-GB" altLang="en-US" smtClean="0"/>
              <a:t> – The scalar quantity that describes the actual distance covered between points along the path travelled.</a:t>
            </a:r>
          </a:p>
          <a:p>
            <a:pPr eaLnBrk="1" hangingPunct="1">
              <a:spcBef>
                <a:spcPct val="0"/>
              </a:spcBef>
            </a:pPr>
            <a:r>
              <a:rPr lang="en-GB" altLang="en-US" b="1" smtClean="0"/>
              <a:t>scalar</a:t>
            </a:r>
            <a:r>
              <a:rPr lang="en-GB" altLang="en-US" smtClean="0"/>
              <a:t> – A quantity that has magnitude only.</a:t>
            </a:r>
          </a:p>
          <a:p>
            <a:pPr eaLnBrk="1" hangingPunct="1">
              <a:spcBef>
                <a:spcPct val="0"/>
              </a:spcBef>
            </a:pPr>
            <a:r>
              <a:rPr lang="en-GB" altLang="en-US" b="1" smtClean="0"/>
              <a:t>vector</a:t>
            </a:r>
            <a:r>
              <a:rPr lang="en-GB" altLang="en-US" smtClean="0"/>
              <a:t> – A quantity that has both magnitude and direction.</a:t>
            </a:r>
          </a:p>
          <a:p>
            <a:pPr eaLnBrk="1" hangingPunct="1">
              <a:spcBef>
                <a:spcPct val="0"/>
              </a:spcBef>
            </a:pPr>
            <a:r>
              <a:rPr lang="en-GB" altLang="en-US" b="1" smtClean="0"/>
              <a:t>velocity</a:t>
            </a:r>
            <a:r>
              <a:rPr lang="en-GB" altLang="en-US" smtClean="0"/>
              <a:t> – A vector quantity describing the speed of an object in a given direction.</a:t>
            </a:r>
          </a:p>
          <a:p>
            <a:pPr eaLnBrk="1" hangingPunct="1">
              <a:spcBef>
                <a:spcPct val="0"/>
              </a:spcBef>
            </a:pPr>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FA946-96D3-4D6E-B846-4BFDA4E73D69}" type="slidenum">
              <a:rPr lang="en-GB" smtClean="0"/>
              <a:pPr/>
              <a:t>32</a:t>
            </a:fld>
            <a:endParaRPr lang="en-GB"/>
          </a:p>
        </p:txBody>
      </p:sp>
    </p:spTree>
    <p:extLst>
      <p:ext uri="{BB962C8B-B14F-4D97-AF65-F5344CB8AC3E}">
        <p14:creationId xmlns:p14="http://schemas.microsoft.com/office/powerpoint/2010/main" val="128860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i="1" u="none" strike="noStrike" kern="1200" baseline="0" dirty="0" err="1" smtClean="0">
                <a:solidFill>
                  <a:schemeClr val="tx1"/>
                </a:solidFill>
                <a:latin typeface="+mn-lt"/>
                <a:ea typeface="+mn-ea"/>
                <a:cs typeface="+mn-cs"/>
              </a:rPr>
              <a:t>Protoctista</a:t>
            </a:r>
            <a:r>
              <a:rPr lang="en-GB" sz="900" b="0" i="1" u="none" strike="noStrike" kern="1200" baseline="0" dirty="0" smtClean="0">
                <a:solidFill>
                  <a:schemeClr val="tx1"/>
                </a:solidFill>
                <a:latin typeface="+mn-lt"/>
                <a:ea typeface="+mn-ea"/>
                <a:cs typeface="+mn-cs"/>
              </a:rPr>
              <a:t> </a:t>
            </a:r>
            <a:r>
              <a:rPr lang="en-GB" sz="900" b="0" i="0" u="none" strike="noStrike" kern="1200" baseline="0" dirty="0" smtClean="0">
                <a:solidFill>
                  <a:schemeClr val="tx1"/>
                </a:solidFill>
                <a:latin typeface="+mn-lt"/>
                <a:ea typeface="+mn-ea"/>
                <a:cs typeface="+mn-cs"/>
              </a:rPr>
              <a:t>is a catch-all kingdom for organisms that do not fit into the plant, animal, fungi or prokaryote kingdoms. Most protoctists are single-celled but, unlike bacteria, have a nucleus. Seaweeds are multicellular protoctists. </a:t>
            </a:r>
            <a:endParaRPr lang="en-GB"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3</a:t>
            </a:fld>
            <a:endParaRPr lang="en-GB"/>
          </a:p>
        </p:txBody>
      </p:sp>
    </p:spTree>
    <p:extLst>
      <p:ext uri="{BB962C8B-B14F-4D97-AF65-F5344CB8AC3E}">
        <p14:creationId xmlns:p14="http://schemas.microsoft.com/office/powerpoint/2010/main" val="411818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5</a:t>
            </a:fld>
            <a:endParaRPr lang="en-GB"/>
          </a:p>
        </p:txBody>
      </p:sp>
    </p:spTree>
    <p:extLst>
      <p:ext uri="{BB962C8B-B14F-4D97-AF65-F5344CB8AC3E}">
        <p14:creationId xmlns:p14="http://schemas.microsoft.com/office/powerpoint/2010/main" val="206683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LABELS</a:t>
            </a:r>
            <a:r>
              <a:rPr lang="en-GB" baseline="0" dirty="0" smtClean="0"/>
              <a:t> APPEAR AS YOU CLICK</a:t>
            </a:r>
            <a:endParaRPr lang="en-GB" dirty="0"/>
          </a:p>
        </p:txBody>
      </p:sp>
      <p:sp>
        <p:nvSpPr>
          <p:cNvPr id="4" name="Slide Number Placeholder 3"/>
          <p:cNvSpPr>
            <a:spLocks noGrp="1"/>
          </p:cNvSpPr>
          <p:nvPr>
            <p:ph type="sldNum" sz="quarter" idx="10"/>
          </p:nvPr>
        </p:nvSpPr>
        <p:spPr/>
        <p:txBody>
          <a:bodyPr/>
          <a:lstStyle/>
          <a:p>
            <a:fld id="{884FA946-96D3-4D6E-B846-4BFDA4E73D69}" type="slidenum">
              <a:rPr lang="en-GB" smtClean="0"/>
              <a:pPr/>
              <a:t>6</a:t>
            </a:fld>
            <a:endParaRPr lang="en-GB"/>
          </a:p>
        </p:txBody>
      </p:sp>
    </p:spTree>
    <p:extLst>
      <p:ext uri="{BB962C8B-B14F-4D97-AF65-F5344CB8AC3E}">
        <p14:creationId xmlns:p14="http://schemas.microsoft.com/office/powerpoint/2010/main" val="108878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629F2D-A167-4D4F-96B0-9F5BA539A39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601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36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F551AC-EC90-4A18-9A54-74D4B5D844C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752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57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BA0587-E26C-4BCE-BC34-7482EFC0335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237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77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A0BF99-6E91-42CB-A958-0FA046D6FB3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911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98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E58D4B-7E58-40A3-ABCC-5EC6E97576A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40021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9.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8.xml"/><Relationship Id="rId4" Type="http://schemas.openxmlformats.org/officeDocument/2006/relationships/image" Target="../media/image8.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65"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6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928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35845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1137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84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42622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33944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90832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38"/>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038"/>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13171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40541"/>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5"/>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0"/>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4001"/>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827637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2402445" y="741164"/>
            <a:ext cx="3960019" cy="540060"/>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68580" tIns="34290" rIns="68580" bIns="34290"/>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cap="none" dirty="0" smtClean="0">
                <a:ln w="11430"/>
                <a:solidFill>
                  <a:srgbClr val="1F497D"/>
                </a:solidFill>
                <a:effectLst/>
              </a:rPr>
              <a:t>Learning Objective</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123728" y="2409732"/>
            <a:ext cx="4456584"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68580" tIns="34290" rIns="68580" bIns="34290" rtlCol="0">
            <a:normAutofit fontScale="85000" lnSpcReduction="2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cap="none" dirty="0" smtClean="0">
                <a:ln w="11430"/>
                <a:solidFill>
                  <a:srgbClr val="1F497D"/>
                </a:solidFill>
                <a:effectLst>
                  <a:outerShdw blurRad="50800" dist="39000" dir="5460000" algn="tl">
                    <a:srgbClr val="000000">
                      <a:alpha val="38000"/>
                    </a:srgbClr>
                  </a:outerShdw>
                </a:effectLst>
              </a:rPr>
              <a:t>Starter – Do Now</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587203"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40" y="0"/>
            <a:ext cx="12239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800" eaLnBrk="1" hangingPunct="1">
              <a:spcBef>
                <a:spcPct val="50000"/>
              </a:spcBef>
            </a:pPr>
            <a:r>
              <a:rPr lang="en-GB" altLang="en-US" sz="1800" b="1" u="sng" dirty="0">
                <a:solidFill>
                  <a:prstClr val="black"/>
                </a:solidFill>
                <a:latin typeface="Calibri"/>
              </a:rPr>
              <a:t>C/W</a:t>
            </a:r>
            <a:endParaRPr lang="en-US" altLang="en-US" sz="1800" b="1" u="sng" dirty="0">
              <a:solidFill>
                <a:prstClr val="black"/>
              </a:solidFill>
              <a:latin typeface="Calibri"/>
            </a:endParaRPr>
          </a:p>
        </p:txBody>
      </p:sp>
      <p:sp>
        <p:nvSpPr>
          <p:cNvPr id="13" name="Text Box 4"/>
          <p:cNvSpPr txBox="1">
            <a:spLocks noChangeArrowheads="1"/>
          </p:cNvSpPr>
          <p:nvPr userDrawn="1"/>
        </p:nvSpPr>
        <p:spPr bwMode="auto">
          <a:xfrm>
            <a:off x="6300789" y="0"/>
            <a:ext cx="28432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685800" eaLnBrk="1" hangingPunct="1">
              <a:spcBef>
                <a:spcPct val="50000"/>
              </a:spcBef>
            </a:pPr>
            <a:fld id="{677E633D-E132-4B6F-9594-19CA31BC42BA}" type="datetime1">
              <a:rPr lang="en-GB" altLang="en-US" sz="1800" b="1" u="sng">
                <a:solidFill>
                  <a:prstClr val="black"/>
                </a:solidFill>
                <a:latin typeface="Calibri"/>
              </a:rPr>
              <a:pPr algn="r" defTabSz="685800" eaLnBrk="1" hangingPunct="1">
                <a:spcBef>
                  <a:spcPct val="50000"/>
                </a:spcBef>
              </a:pPr>
              <a:t>21/05/2019</a:t>
            </a:fld>
            <a:endParaRPr lang="en-US" altLang="en-US" sz="1800" b="1" u="sng" dirty="0">
              <a:solidFill>
                <a:prstClr val="black"/>
              </a:solidFill>
              <a:latin typeface="Calibri"/>
            </a:endParaRPr>
          </a:p>
        </p:txBody>
      </p:sp>
    </p:spTree>
    <p:extLst>
      <p:ext uri="{BB962C8B-B14F-4D97-AF65-F5344CB8AC3E}">
        <p14:creationId xmlns:p14="http://schemas.microsoft.com/office/powerpoint/2010/main" val="4134540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http://www.winchester.ac.uk/aboutus/lifelonglearning/CentreforRealWorldLearning/Events/PublishingImages/BLP_Stamp_Lg_RGB_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929889"/>
            <a:ext cx="1296144"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a:xfrm>
            <a:off x="457200" y="4929340"/>
            <a:ext cx="2133600" cy="273844"/>
          </a:xfrm>
        </p:spPr>
        <p:txBody>
          <a:bodyPr/>
          <a:lstStyle/>
          <a:p>
            <a:fld id="{D0F12BD9-119F-4329-886E-D9C33FC28988}" type="datetimeFigureOut">
              <a:rPr lang="en-GB" smtClean="0">
                <a:solidFill>
                  <a:prstClr val="black">
                    <a:tint val="75000"/>
                  </a:prstClr>
                </a:solidFill>
              </a:rPr>
              <a:pPr/>
              <a:t>21/05/2019</a:t>
            </a:fld>
            <a:endParaRPr lang="en-GB">
              <a:solidFill>
                <a:prstClr val="black">
                  <a:tint val="75000"/>
                </a:prstClr>
              </a:solidFill>
            </a:endParaRPr>
          </a:p>
        </p:txBody>
      </p:sp>
      <p:sp>
        <p:nvSpPr>
          <p:cNvPr id="11" name="Footer Placeholder 10"/>
          <p:cNvSpPr>
            <a:spLocks noGrp="1"/>
          </p:cNvSpPr>
          <p:nvPr>
            <p:ph type="ftr" sz="quarter" idx="11"/>
          </p:nvPr>
        </p:nvSpPr>
        <p:spPr>
          <a:xfrm>
            <a:off x="3124200" y="4929340"/>
            <a:ext cx="2895600" cy="273844"/>
          </a:xfrm>
        </p:spPr>
        <p:txBody>
          <a:bodyPr/>
          <a:lstStyle/>
          <a:p>
            <a:endParaRPr lang="en-GB">
              <a:solidFill>
                <a:prstClr val="black">
                  <a:tint val="75000"/>
                </a:prstClr>
              </a:solidFill>
            </a:endParaRPr>
          </a:p>
        </p:txBody>
      </p:sp>
      <p:sp>
        <p:nvSpPr>
          <p:cNvPr id="12" name="Slide Number Placeholder 11"/>
          <p:cNvSpPr>
            <a:spLocks noGrp="1"/>
          </p:cNvSpPr>
          <p:nvPr>
            <p:ph type="sldNum" sz="quarter" idx="12"/>
          </p:nvPr>
        </p:nvSpPr>
        <p:spPr>
          <a:xfrm>
            <a:off x="6553200" y="4929340"/>
            <a:ext cx="2133600" cy="273844"/>
          </a:xfrm>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15" name="Content Placeholder 2"/>
          <p:cNvSpPr>
            <a:spLocks noGrp="1"/>
          </p:cNvSpPr>
          <p:nvPr>
            <p:ph idx="1" hasCustomPrompt="1"/>
          </p:nvPr>
        </p:nvSpPr>
        <p:spPr>
          <a:xfrm>
            <a:off x="467543" y="1415943"/>
            <a:ext cx="4824537" cy="2667975"/>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solidFill>
                  <a:schemeClr val="bg1"/>
                </a:solidFill>
              </a:defRPr>
            </a:lvl1pPr>
          </a:lstStyle>
          <a:p>
            <a:pPr marL="0" indent="0">
              <a:buNone/>
            </a:pPr>
            <a:r>
              <a:rPr lang="en-GB" b="1" u="sng" dirty="0" smtClean="0"/>
              <a:t>You will be able to:</a:t>
            </a:r>
          </a:p>
          <a:p>
            <a:pPr marL="0" indent="0">
              <a:buNone/>
            </a:pPr>
            <a:endParaRPr lang="en-GB" b="1" u="sng" dirty="0" smtClean="0"/>
          </a:p>
        </p:txBody>
      </p:sp>
      <p:sp>
        <p:nvSpPr>
          <p:cNvPr id="9" name="Flowchart: Alternate Process 8"/>
          <p:cNvSpPr/>
          <p:nvPr userDrawn="1"/>
        </p:nvSpPr>
        <p:spPr>
          <a:xfrm>
            <a:off x="2051720" y="4137924"/>
            <a:ext cx="5149539" cy="59406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defTabSz="685800"/>
            <a:r>
              <a:rPr lang="en-GB" sz="2100" dirty="0" smtClean="0">
                <a:solidFill>
                  <a:prstClr val="white"/>
                </a:solidFill>
              </a:rPr>
              <a:t>Rate your confidence with each LO with an  ‘1’</a:t>
            </a:r>
            <a:endParaRPr lang="en-GB" sz="2100" dirty="0">
              <a:solidFill>
                <a:prstClr val="white"/>
              </a:solidFill>
            </a:endParaRPr>
          </a:p>
        </p:txBody>
      </p:sp>
      <p:cxnSp>
        <p:nvCxnSpPr>
          <p:cNvPr id="10" name="Straight Connector 9"/>
          <p:cNvCxnSpPr/>
          <p:nvPr userDrawn="1"/>
        </p:nvCxnSpPr>
        <p:spPr>
          <a:xfrm>
            <a:off x="1657446" y="4831379"/>
            <a:ext cx="6408712" cy="0"/>
          </a:xfrm>
          <a:prstGeom prst="line">
            <a:avLst/>
          </a:prstGeom>
        </p:spPr>
        <p:style>
          <a:lnRef idx="3">
            <a:schemeClr val="accent2"/>
          </a:lnRef>
          <a:fillRef idx="0">
            <a:schemeClr val="accent2"/>
          </a:fillRef>
          <a:effectRef idx="2">
            <a:schemeClr val="accent2"/>
          </a:effectRef>
          <a:fontRef idx="minor">
            <a:schemeClr val="tx1"/>
          </a:fontRef>
        </p:style>
      </p:cxnSp>
      <p:pic>
        <p:nvPicPr>
          <p:cNvPr id="6146" name="Picture 2" descr="https://encrypted-tbn0.gstatic.com/images?q=tbn:ANd9GcT0Y5TSc_UKC6jkBibyI-LTGi9jc_CzpGV0ptbwntBTYnr9dgOsV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4135397"/>
            <a:ext cx="13716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TVIleCX4WWgtERH7as2vlQG_oyxcGQCXXWeeevPubLPPzftSk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00" y="4276877"/>
            <a:ext cx="1178397" cy="883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5652122" y="2247714"/>
            <a:ext cx="2989299" cy="1728192"/>
          </a:xfrm>
          <a:prstGeom prst="rect">
            <a:avLst/>
          </a:prstGeom>
        </p:spPr>
        <p:style>
          <a:lnRef idx="0">
            <a:schemeClr val="accent6"/>
          </a:lnRef>
          <a:fillRef idx="3">
            <a:schemeClr val="accent6"/>
          </a:fillRef>
          <a:effectRef idx="3">
            <a:schemeClr val="accent6"/>
          </a:effectRef>
          <a:fontRef idx="none"/>
        </p:style>
        <p:txBody>
          <a:bodyPr/>
          <a:lstStyle>
            <a:lvl1pPr marL="0" indent="0" algn="ctr">
              <a:buNone/>
              <a:defRPr b="1" u="sng">
                <a:solidFill>
                  <a:schemeClr val="bg1"/>
                </a:solidFill>
              </a:defRPr>
            </a:lvl1pPr>
            <a:lvl5pPr marL="1371600" indent="0" algn="l">
              <a:buNone/>
              <a:defRPr/>
            </a:lvl5pPr>
          </a:lstStyle>
          <a:p>
            <a:pPr lvl="0"/>
            <a:r>
              <a:rPr lang="en-GB" b="1" u="sng" dirty="0" smtClean="0"/>
              <a:t>Skills</a:t>
            </a:r>
            <a:endParaRPr lang="en-GB" dirty="0"/>
          </a:p>
        </p:txBody>
      </p:sp>
      <p:sp>
        <p:nvSpPr>
          <p:cNvPr id="3" name="Rectangle 2"/>
          <p:cNvSpPr/>
          <p:nvPr userDrawn="1"/>
        </p:nvSpPr>
        <p:spPr>
          <a:xfrm>
            <a:off x="467545" y="1027026"/>
            <a:ext cx="4824536" cy="572616"/>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defTabSz="685800"/>
            <a:r>
              <a:rPr lang="en-GB" sz="2400" b="1" dirty="0" smtClean="0">
                <a:solidFill>
                  <a:prstClr val="white"/>
                </a:solidFill>
              </a:rPr>
              <a:t>You will be able to:</a:t>
            </a:r>
            <a:endParaRPr lang="en-GB" sz="2400" b="1" dirty="0">
              <a:solidFill>
                <a:prstClr val="white"/>
              </a:solidFill>
            </a:endParaRPr>
          </a:p>
        </p:txBody>
      </p:sp>
      <p:sp>
        <p:nvSpPr>
          <p:cNvPr id="14" name="Rectangle 13"/>
          <p:cNvSpPr/>
          <p:nvPr userDrawn="1"/>
        </p:nvSpPr>
        <p:spPr>
          <a:xfrm>
            <a:off x="5653844" y="1806141"/>
            <a:ext cx="3022612" cy="432048"/>
          </a:xfrm>
          <a:prstGeom prst="rect">
            <a:avLst/>
          </a:prstGeom>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defTabSz="685800"/>
            <a:r>
              <a:rPr lang="en-GB" sz="2400" b="1" dirty="0" smtClean="0">
                <a:solidFill>
                  <a:prstClr val="white"/>
                </a:solidFill>
              </a:rPr>
              <a:t>Skills</a:t>
            </a:r>
            <a:endParaRPr lang="en-GB" sz="2100" b="1" dirty="0">
              <a:ln w="12700">
                <a:solidFill>
                  <a:prstClr val="white"/>
                </a:solidFill>
                <a:prstDash val="solid"/>
              </a:ln>
              <a:solidFill>
                <a:prstClr val="white"/>
              </a:solidFill>
            </a:endParaRPr>
          </a:p>
        </p:txBody>
      </p:sp>
    </p:spTree>
    <p:extLst>
      <p:ext uri="{BB962C8B-B14F-4D97-AF65-F5344CB8AC3E}">
        <p14:creationId xmlns:p14="http://schemas.microsoft.com/office/powerpoint/2010/main" val="94900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idx="1" hasCustomPrompt="1"/>
          </p:nvPr>
        </p:nvSpPr>
        <p:spPr>
          <a:xfrm>
            <a:off x="467543" y="1221600"/>
            <a:ext cx="7848873" cy="2808312"/>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lvl1pPr>
          </a:lstStyle>
          <a:p>
            <a:pPr marL="0" indent="0">
              <a:buNone/>
            </a:pPr>
            <a:r>
              <a:rPr lang="en-GB" b="1" u="sng" dirty="0" smtClean="0"/>
              <a:t>You will be able to:</a:t>
            </a:r>
          </a:p>
          <a:p>
            <a:pPr marL="0" indent="0">
              <a:buNone/>
            </a:pPr>
            <a:endParaRPr lang="en-GB" b="1" u="sng" dirty="0" smtClean="0"/>
          </a:p>
        </p:txBody>
      </p:sp>
    </p:spTree>
    <p:extLst>
      <p:ext uri="{BB962C8B-B14F-4D97-AF65-F5344CB8AC3E}">
        <p14:creationId xmlns:p14="http://schemas.microsoft.com/office/powerpoint/2010/main" val="3900720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92301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9477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23300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93971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87517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97860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99524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2945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719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8853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D523BC-DE18-4C0D-A2D0-611508312B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81092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smtClean="0">
                <a:ln>
                  <a:noFill/>
                </a:ln>
                <a:solidFill>
                  <a:srgbClr val="FFFFFF"/>
                </a:solidFill>
                <a:effectLst/>
                <a:uLnTx/>
                <a:uFillTx/>
                <a:latin typeface="Arial Black" panose="020B0A04020102020204" pitchFamily="34" charset="0"/>
                <a:ea typeface="+mn-ea"/>
                <a:cs typeface="Arial" panose="020B0604020202020204" pitchFamily="34" charset="0"/>
              </a:rPr>
              <a:t>8Da</a:t>
            </a:r>
            <a:endParaRPr kumimoji="0" lang="en-GB" altLang="en-US" sz="1350" b="0" i="0" u="none" strike="noStrike" kern="1200" cap="none" spc="0" normalizeH="0" baseline="0" noProof="0" smtClean="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Unicellular or multicellular</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435195202"/>
      </p:ext>
    </p:extLst>
  </p:cSld>
  <p:clrMapOvr>
    <a:masterClrMapping/>
  </p:clrMapOvr>
  <p:transition>
    <p:sndAc>
      <p:stSnd>
        <p:snd r:embed="rId1" name="click.wav"/>
      </p:stSnd>
    </p:sndAc>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67243838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a:ln>
                  <a:noFill/>
                </a:ln>
                <a:solidFill>
                  <a:srgbClr val="FFFFFF"/>
                </a:solidFill>
                <a:effectLst/>
                <a:uLnTx/>
                <a:uFillTx/>
                <a:latin typeface="Arial Black" pitchFamily="34" charset="0"/>
                <a:ea typeface="+mn-ea"/>
                <a:cs typeface="Arial" panose="020B0604020202020204" pitchFamily="34" charset="0"/>
              </a:rPr>
              <a:t>8Dc</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Bacteria</a:t>
            </a:r>
          </a:p>
        </p:txBody>
      </p:sp>
      <p:sp>
        <p:nvSpPr>
          <p:cNvPr id="3" name="Content Placeholder 2"/>
          <p:cNvSpPr>
            <a:spLocks noGrp="1"/>
          </p:cNvSpPr>
          <p:nvPr>
            <p:ph idx="1"/>
          </p:nvPr>
        </p:nvSpPr>
        <p:spPr>
          <a:xfrm>
            <a:off x="468314" y="789553"/>
            <a:ext cx="8207375" cy="3772923"/>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94219492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50354284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383507"/>
            <a:ext cx="4027487"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83507"/>
            <a:ext cx="4027488"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28269476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10"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0" y="696502"/>
            <a:ext cx="8229600" cy="80367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5614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35965"/>
            <a:ext cx="4040188"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5614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035965"/>
            <a:ext cx="4041775"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08601306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7"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176269247"/>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6" name="Footer Placeholder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831160863"/>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1" y="642924"/>
            <a:ext cx="3008313" cy="871538"/>
          </a:xfrm>
        </p:spPr>
        <p:txBody>
          <a:bodyPr anchor="b"/>
          <a:lstStyle>
            <a:lvl1pPr algn="l">
              <a:defRPr sz="18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642925"/>
            <a:ext cx="5111750" cy="3951698"/>
          </a:xfr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553759"/>
            <a:ext cx="3008313" cy="304086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64844869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589345"/>
            <a:ext cx="5486400" cy="29563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71948"/>
            <a:ext cx="5486400" cy="557202"/>
          </a:xfr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40345999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224354110"/>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Vertical Title 1"/>
          <p:cNvSpPr>
            <a:spLocks noGrp="1"/>
          </p:cNvSpPr>
          <p:nvPr>
            <p:ph type="title" orient="vert"/>
          </p:nvPr>
        </p:nvSpPr>
        <p:spPr>
          <a:xfrm>
            <a:off x="6605588" y="627460"/>
            <a:ext cx="2070100" cy="39350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627460"/>
            <a:ext cx="6057900" cy="3935015"/>
          </a:xfrm>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674512037"/>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395288" y="627460"/>
            <a:ext cx="8229600" cy="540544"/>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4" y="1383507"/>
            <a:ext cx="8207375" cy="3178969"/>
          </a:xfrm>
        </p:spPr>
        <p:txBody>
          <a:bodyPr/>
          <a:lstStyle/>
          <a:p>
            <a:pPr lvl="0"/>
            <a:endParaRPr lang="en-GB" noProof="0" smtClean="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65472328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89054264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a:ln>
                  <a:noFill/>
                </a:ln>
                <a:solidFill>
                  <a:srgbClr val="FFFFFF"/>
                </a:solidFill>
                <a:effectLst/>
                <a:uLnTx/>
                <a:uFillTx/>
                <a:latin typeface="Arial Black" pitchFamily="34" charset="0"/>
                <a:ea typeface="+mn-ea"/>
                <a:cs typeface="Arial" panose="020B0604020202020204" pitchFamily="34" charset="0"/>
              </a:rPr>
              <a:t>8Dc</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Bacteria</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75656801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159820998"/>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383507"/>
            <a:ext cx="4027487"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83507"/>
            <a:ext cx="4027488"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49265638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10"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0" y="696502"/>
            <a:ext cx="8229600" cy="80367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5614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35965"/>
            <a:ext cx="4040188"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5614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035965"/>
            <a:ext cx="4041775"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87535418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7"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814683980"/>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6" name="Footer Placeholder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300001464"/>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1" y="642924"/>
            <a:ext cx="3008313" cy="871538"/>
          </a:xfrm>
        </p:spPr>
        <p:txBody>
          <a:bodyPr anchor="b"/>
          <a:lstStyle>
            <a:lvl1pPr algn="l">
              <a:defRPr sz="18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642925"/>
            <a:ext cx="5111750" cy="3951698"/>
          </a:xfr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553759"/>
            <a:ext cx="3008313" cy="304086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17864991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589345"/>
            <a:ext cx="5486400" cy="29563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71948"/>
            <a:ext cx="5486400" cy="557202"/>
          </a:xfr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55190161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02553713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Vertical Title 1"/>
          <p:cNvSpPr>
            <a:spLocks noGrp="1"/>
          </p:cNvSpPr>
          <p:nvPr>
            <p:ph type="title" orient="vert"/>
          </p:nvPr>
        </p:nvSpPr>
        <p:spPr>
          <a:xfrm>
            <a:off x="6605588" y="627460"/>
            <a:ext cx="2070100" cy="39350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627460"/>
            <a:ext cx="6057900" cy="3935015"/>
          </a:xfrm>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82825897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395288" y="627460"/>
            <a:ext cx="8229600" cy="540544"/>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4" y="1383507"/>
            <a:ext cx="8207375" cy="3178969"/>
          </a:xfrm>
        </p:spPr>
        <p:txBody>
          <a:bodyPr/>
          <a:lstStyle/>
          <a:p>
            <a:pPr lvl="0"/>
            <a:endParaRPr lang="en-GB" noProof="0" smtClean="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62317253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123328319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and Conten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smtClean="0">
                <a:ln>
                  <a:noFill/>
                </a:ln>
                <a:solidFill>
                  <a:srgbClr val="FFFFFF"/>
                </a:solidFill>
                <a:effectLst/>
                <a:uLnTx/>
                <a:uFillTx/>
                <a:latin typeface="Arial Black" panose="020B0A04020102020204" pitchFamily="34" charset="0"/>
                <a:ea typeface="+mn-ea"/>
                <a:cs typeface="Arial" panose="020B0604020202020204" pitchFamily="34" charset="0"/>
              </a:rPr>
              <a:t>8Dd</a:t>
            </a:r>
            <a:endParaRPr kumimoji="0" lang="en-GB" altLang="en-US" sz="1350" b="0" i="0" u="none" strike="noStrike" kern="1200" cap="none" spc="0" normalizeH="0" baseline="0" noProof="0" smtClean="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Protoctists</a:t>
            </a:r>
          </a:p>
        </p:txBody>
      </p:sp>
      <p:sp>
        <p:nvSpPr>
          <p:cNvPr id="3" name="Content Placeholder 2"/>
          <p:cNvSpPr>
            <a:spLocks noGrp="1"/>
          </p:cNvSpPr>
          <p:nvPr>
            <p:ph idx="1"/>
          </p:nvPr>
        </p:nvSpPr>
        <p:spPr>
          <a:xfrm>
            <a:off x="468314" y="789553"/>
            <a:ext cx="8207375" cy="3772923"/>
          </a:xfrm>
        </p:spPr>
        <p:txBody>
          <a:bodyPr/>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78279895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smtClean="0"/>
              <a:t>Click to edit Master text styles</a:t>
            </a:r>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48342170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383507"/>
            <a:ext cx="4027487"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83507"/>
            <a:ext cx="4027488"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615489400"/>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10"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0" y="696502"/>
            <a:ext cx="8229600" cy="80367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5614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035965"/>
            <a:ext cx="4040188"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55614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035965"/>
            <a:ext cx="4041775"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793810953"/>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7"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919138810"/>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6" name="Footer Placeholder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295786990"/>
      </p:ext>
    </p:extLst>
  </p:cSld>
  <p:clrMapOvr>
    <a:masterClrMapping/>
  </p:clrMapOvr>
  <p:transition>
    <p:sndAc>
      <p:stSnd>
        <p:snd r:embed="rId1" name="click.wav"/>
      </p:stSnd>
    </p:sndAc>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457201" y="642924"/>
            <a:ext cx="3008313" cy="871538"/>
          </a:xfrm>
        </p:spPr>
        <p:txBody>
          <a:bodyPr anchor="b"/>
          <a:lstStyle>
            <a:lvl1pPr algn="l">
              <a:defRPr sz="18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642925"/>
            <a:ext cx="5111750" cy="3951698"/>
          </a:xfr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553759"/>
            <a:ext cx="3008313" cy="304086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750152132"/>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8"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589345"/>
            <a:ext cx="5486400" cy="29563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71948"/>
            <a:ext cx="5486400" cy="557202"/>
          </a:xfr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9"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416366502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219734981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Vertical Title 1"/>
          <p:cNvSpPr>
            <a:spLocks noGrp="1"/>
          </p:cNvSpPr>
          <p:nvPr>
            <p:ph type="title" orient="vert"/>
          </p:nvPr>
        </p:nvSpPr>
        <p:spPr>
          <a:xfrm>
            <a:off x="6605588" y="627460"/>
            <a:ext cx="2070100" cy="39350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627460"/>
            <a:ext cx="6057900" cy="3935015"/>
          </a:xfrm>
        </p:spPr>
        <p:txBody>
          <a:bodyPr vert="eaVert"/>
          <a:lstStyle>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850545742"/>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0" descr="BiologyPPTBottom.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iologyPPTTop.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7"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
        <p:nvSpPr>
          <p:cNvPr id="2" name="Title 1"/>
          <p:cNvSpPr>
            <a:spLocks noGrp="1"/>
          </p:cNvSpPr>
          <p:nvPr>
            <p:ph type="title"/>
          </p:nvPr>
        </p:nvSpPr>
        <p:spPr>
          <a:xfrm>
            <a:off x="395288" y="627460"/>
            <a:ext cx="8229600" cy="540544"/>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4" y="1383507"/>
            <a:ext cx="8207375" cy="3178969"/>
          </a:xfrm>
        </p:spPr>
        <p:txBody>
          <a:bodyPr/>
          <a:lstStyle/>
          <a:p>
            <a:pPr lvl="0"/>
            <a:endParaRPr lang="en-GB" noProof="0" smtClean="0"/>
          </a:p>
        </p:txBody>
      </p:sp>
      <p:sp>
        <p:nvSpPr>
          <p:cNvPr id="8" name="Rectangle 5"/>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02316030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8"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866" indent="0">
              <a:buNone/>
              <a:defRPr sz="1400"/>
            </a:lvl2pPr>
            <a:lvl3pPr marL="685732" indent="0">
              <a:buNone/>
              <a:defRPr sz="1200"/>
            </a:lvl3pPr>
            <a:lvl4pPr marL="1028598" indent="0">
              <a:buNone/>
              <a:defRPr sz="1100"/>
            </a:lvl4pPr>
            <a:lvl5pPr marL="1371464" indent="0">
              <a:buNone/>
              <a:defRPr sz="1100"/>
            </a:lvl5pPr>
            <a:lvl6pPr marL="1714331" indent="0">
              <a:buNone/>
              <a:defRPr sz="1100"/>
            </a:lvl6pPr>
            <a:lvl7pPr marL="2057195" indent="0">
              <a:buNone/>
              <a:defRPr sz="1100"/>
            </a:lvl7pPr>
            <a:lvl8pPr marL="2400060" indent="0">
              <a:buNone/>
              <a:defRPr sz="1100"/>
            </a:lvl8pPr>
            <a:lvl9pPr marL="2742926" indent="0">
              <a:buNone/>
              <a:defRPr sz="1100"/>
            </a:lvl9pPr>
          </a:lstStyle>
          <a:p>
            <a:pPr lvl="0"/>
            <a:r>
              <a:rPr lang="en-US" dirty="0"/>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21"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37" y="1389850"/>
            <a:ext cx="4041775" cy="479822"/>
          </a:xfrm>
          <a:prstGeom prst="rect">
            <a:avLst/>
          </a:prstGeo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7"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dirty="0"/>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8" y="1275608"/>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8" y="1350002"/>
            <a:ext cx="8207375" cy="3232863"/>
          </a:xfrm>
          <a:prstGeom prst="rect">
            <a:avLst/>
          </a:prstGeom>
        </p:spPr>
        <p:txBody>
          <a:bodyPr rtlCol="0">
            <a:normAutofit/>
          </a:bodyPr>
          <a:lstStyle/>
          <a:p>
            <a:pPr lvl="0"/>
            <a:endParaRPr lang="en-GB" noProof="0" dirty="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8" y="1383620"/>
            <a:ext cx="8207375" cy="3178857"/>
          </a:xfrm>
          <a:prstGeom prst="rect">
            <a:avLst/>
          </a:prstGeom>
        </p:spPr>
        <p:txBody>
          <a:bodyPr/>
          <a:lstStyle>
            <a:lvl1pPr marL="0" indent="0">
              <a:buFontTx/>
              <a:buNone/>
              <a:defRPr>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39" indent="-271439" algn="l">
              <a:defRPr sz="18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8" y="1383620"/>
            <a:ext cx="8207375" cy="3178857"/>
          </a:xfrm>
          <a:prstGeom prst="rect">
            <a:avLst/>
          </a:prstGeom>
        </p:spPr>
        <p:txBody>
          <a:bodyPr/>
          <a:lstStyle>
            <a:lvl1pPr marL="0" indent="0">
              <a:buFontTx/>
              <a:buNone/>
              <a:defRPr b="0">
                <a:solidFill>
                  <a:srgbClr val="D16B31"/>
                </a:solidFill>
              </a:defRPr>
            </a:lvl1pPr>
            <a:lvl2pPr marL="342866" indent="0">
              <a:buFontTx/>
              <a:buNone/>
              <a:defRPr>
                <a:solidFill>
                  <a:srgbClr val="D16B31"/>
                </a:solidFill>
                <a:latin typeface="Arial" panose="020B0604020202020204" pitchFamily="34" charset="0"/>
                <a:cs typeface="Arial" panose="020B0604020202020204" pitchFamily="34" charset="0"/>
              </a:defRPr>
            </a:lvl2pPr>
            <a:lvl3pPr marL="685732" indent="0">
              <a:buFontTx/>
              <a:buNone/>
              <a:defRPr>
                <a:latin typeface="Arial" panose="020B0604020202020204" pitchFamily="34" charset="0"/>
                <a:cs typeface="Arial" panose="020B0604020202020204" pitchFamily="34" charset="0"/>
              </a:defRPr>
            </a:lvl3pPr>
            <a:lvl4pPr marL="1028598" indent="0">
              <a:buFontTx/>
              <a:buNone/>
              <a:defRPr>
                <a:latin typeface="Arial" panose="020B0604020202020204" pitchFamily="34" charset="0"/>
                <a:cs typeface="Arial" panose="020B0604020202020204" pitchFamily="34" charset="0"/>
              </a:defRPr>
            </a:lvl4pPr>
            <a:lvl5pPr marL="1371464"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31"/>
            <a:ext cx="6858000" cy="1241822"/>
          </a:xfrm>
          <a:prstGeom prst="rect">
            <a:avLst/>
          </a:prstGeom>
        </p:spPr>
        <p:txBody>
          <a:bodyPr lIns="91432" tIns="45716" rIns="91432" bIns="45716"/>
          <a:lstStyle>
            <a:lvl1pPr marL="0" indent="0" algn="ctr">
              <a:buNone/>
              <a:defRPr sz="1800"/>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9"/>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lIns="91432" tIns="45716" rIns="91432" bIns="45716"/>
          <a:lstStyle>
            <a:lvl1pPr marL="0" indent="0">
              <a:buNone/>
              <a:defRPr sz="1800"/>
            </a:lvl1pPr>
            <a:lvl2pPr marL="342857" indent="0">
              <a:buNone/>
              <a:defRPr sz="1500"/>
            </a:lvl2pPr>
            <a:lvl3pPr marL="685715" indent="0">
              <a:buNone/>
              <a:defRPr sz="1400"/>
            </a:lvl3pPr>
            <a:lvl4pPr marL="1028573" indent="0">
              <a:buNone/>
              <a:defRPr sz="1200"/>
            </a:lvl4pPr>
            <a:lvl5pPr marL="1371430" indent="0">
              <a:buNone/>
              <a:defRPr sz="1200"/>
            </a:lvl5pPr>
            <a:lvl6pPr marL="1714289" indent="0">
              <a:buNone/>
              <a:defRPr sz="1200"/>
            </a:lvl6pPr>
            <a:lvl7pPr marL="2057144" indent="0">
              <a:buNone/>
              <a:defRPr sz="1200"/>
            </a:lvl7pPr>
            <a:lvl8pPr marL="2400000" indent="0">
              <a:buNone/>
              <a:defRPr sz="1200"/>
            </a:lvl8pPr>
            <a:lvl9pPr marL="2742857"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lIns="91432" tIns="45716" rIns="91432" bIns="45716"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5"/>
            <a:ext cx="4629150" cy="3655219"/>
          </a:xfrm>
          <a:prstGeom prst="rect">
            <a:avLst/>
          </a:prstGeom>
        </p:spPr>
        <p:txBody>
          <a:bodyPr lIns="91432" tIns="45716" rIns="91432" bIns="45716"/>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4"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5"/>
            <a:ext cx="4629150" cy="3655219"/>
          </a:xfrm>
          <a:prstGeom prst="rect">
            <a:avLst/>
          </a:prstGeom>
        </p:spPr>
        <p:txBody>
          <a:bodyPr lIns="91432" tIns="45716" rIns="91432" bIns="45716"/>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en-GB"/>
          </a:p>
        </p:txBody>
      </p:sp>
      <p:sp>
        <p:nvSpPr>
          <p:cNvPr id="4" name="Text Placeholder 3"/>
          <p:cNvSpPr>
            <a:spLocks noGrp="1"/>
          </p:cNvSpPr>
          <p:nvPr>
            <p:ph type="body" sz="half" idx="2"/>
          </p:nvPr>
        </p:nvSpPr>
        <p:spPr>
          <a:xfrm>
            <a:off x="630254" y="1543052"/>
            <a:ext cx="2949575" cy="2858691"/>
          </a:xfrm>
          <a:prstGeom prst="rect">
            <a:avLst/>
          </a:prstGeom>
        </p:spPr>
        <p:txBody>
          <a:bodyPr lIns="91432" tIns="45716" rIns="91432" bIns="45716"/>
          <a:lstStyle>
            <a:lvl1pPr marL="0" indent="0">
              <a:buNone/>
              <a:defRPr sz="12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4" y="40481"/>
            <a:ext cx="6054725" cy="4592241"/>
          </a:xfrm>
          <a:prstGeom prst="rect">
            <a:avLst/>
          </a:prstGeom>
        </p:spPr>
        <p:txBody>
          <a:bodyPr vert="eaVert" lIns="91432" tIns="45716" rIns="91432" bIns="45716"/>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757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7669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00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7027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91511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7993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2808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0"/>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2978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21938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73589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0B8C58-DC63-41BB-A367-8F81CC307D9D}"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852F26-BDD7-4D66-962E-FBC5EEF69B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787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lIns="91432" tIns="45716" rIns="91432" bIns="45716"/>
          <a:lstStyle>
            <a:lvl1pPr marL="0" indent="0" algn="ctr">
              <a:buNone/>
              <a:defRPr/>
            </a:lvl1pPr>
            <a:lvl2pPr marL="457154" indent="0" algn="ctr">
              <a:buNone/>
              <a:defRPr/>
            </a:lvl2pPr>
            <a:lvl3pPr marL="914310" indent="0" algn="ctr">
              <a:buNone/>
              <a:defRPr/>
            </a:lvl3pPr>
            <a:lvl4pPr marL="1371464" indent="0" algn="ctr">
              <a:buNone/>
              <a:defRPr/>
            </a:lvl4pPr>
            <a:lvl5pPr marL="1828619"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lIns="91432" tIns="45716" rIns="91432" bIns="45716" anchor="b"/>
          <a:lstStyle>
            <a:lvl1pPr marL="0" indent="0">
              <a:buNone/>
              <a:defRPr sz="2000"/>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US" smtClean="0"/>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lIns="91432" tIns="45716" rIns="91432"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a:prstGeom prst="rect">
            <a:avLst/>
          </a:prstGeom>
        </p:spPr>
        <p:txBody>
          <a:bodyPr lIns="91432" tIns="45716" rIns="91432" bIns="45716"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a:prstGeom prst="rect">
            <a:avLst/>
          </a:prstGeom>
        </p:spPr>
        <p:txBody>
          <a:bodyPr lIns="91432" tIns="45716" rIns="91432"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2"/>
            <a:ext cx="5111750" cy="4389835"/>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lIns="91432" tIns="45716" rIns="91432" bIns="45716"/>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7"/>
            <a:ext cx="5486400" cy="603647"/>
          </a:xfrm>
          <a:prstGeom prst="rect">
            <a:avLst/>
          </a:prstGeom>
        </p:spPr>
        <p:txBody>
          <a:bodyPr lIns="91432" tIns="45716" rIns="91432" bIns="45716"/>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30" y="40481"/>
            <a:ext cx="2111375" cy="455414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lIns="91432" tIns="45716" rIns="91432" bIns="4571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4"/>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7022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11513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48"/>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0211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8200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77" y="1151335"/>
            <a:ext cx="4041775" cy="479822"/>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7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33265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55883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21658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863"/>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11509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393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GB"/>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21/05/2019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84650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52"/>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052"/>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31446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1938" y="40555"/>
            <a:ext cx="7240587" cy="41195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00155"/>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200152"/>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954017"/>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81304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F12BD9-119F-4329-886E-D9C33FC28988}" type="datetimeFigureOut">
              <a:rPr lang="en-GB" smtClean="0">
                <a:solidFill>
                  <a:prstClr val="black">
                    <a:tint val="75000"/>
                  </a:prstClr>
                </a:solidFill>
              </a:rPr>
              <a:pPr/>
              <a:t>21/05/2019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6" name="Subtitle 2"/>
          <p:cNvSpPr txBox="1">
            <a:spLocks/>
          </p:cNvSpPr>
          <p:nvPr userDrawn="1"/>
        </p:nvSpPr>
        <p:spPr>
          <a:xfrm>
            <a:off x="2402457" y="741164"/>
            <a:ext cx="3960019" cy="47987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lIns="68574" tIns="34289" rIns="68574" bIns="34289"/>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cap="none" dirty="0" smtClean="0">
                <a:ln w="11430"/>
                <a:solidFill>
                  <a:srgbClr val="1F497D"/>
                </a:solidFill>
                <a:effectLst/>
              </a:rPr>
              <a:t>Learning Objective</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7" name="Subtitle 2"/>
          <p:cNvSpPr txBox="1">
            <a:spLocks/>
          </p:cNvSpPr>
          <p:nvPr userDrawn="1"/>
        </p:nvSpPr>
        <p:spPr>
          <a:xfrm>
            <a:off x="2402457" y="2368434"/>
            <a:ext cx="4048725" cy="432048"/>
          </a:xfrm>
          <a:prstGeom prst="rect">
            <a:avLst/>
          </a:prstGeom>
          <a:noFill/>
          <a:ln w="25400" cap="flat" cmpd="sng" algn="ctr">
            <a:solidFill>
              <a:schemeClr val="accent1"/>
            </a:solidFill>
            <a:prstDash val="solid"/>
          </a:ln>
        </p:spPr>
        <p:style>
          <a:lnRef idx="2">
            <a:schemeClr val="accent1">
              <a:shade val="50000"/>
            </a:schemeClr>
          </a:lnRef>
          <a:fillRef idx="1">
            <a:schemeClr val="accent1"/>
          </a:fillRef>
          <a:effectRef idx="0">
            <a:schemeClr val="accent1"/>
          </a:effectRef>
          <a:fontRef idx="none"/>
        </p:style>
        <p:txBody>
          <a:bodyPr vert="horz" lIns="68574" tIns="34289" rIns="68574" bIns="34289" rtlCol="0">
            <a:normAutofit fontScale="92500" lnSpcReduction="10000"/>
          </a:bodyPr>
          <a:lstStyle>
            <a:lvl1pPr marL="0" indent="0" algn="ctr" defTabSz="914400" rtl="0" eaLnBrk="1" latinLnBrk="0" hangingPunct="1">
              <a:spcBef>
                <a:spcPct val="20000"/>
              </a:spcBef>
              <a:buFont typeface="Arial" pitchFamily="34" charset="0"/>
              <a:buNone/>
              <a:defRPr sz="3200" b="1" kern="1200"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cap="none" dirty="0" smtClean="0">
                <a:ln w="11430"/>
                <a:solidFill>
                  <a:srgbClr val="1F497D"/>
                </a:solidFill>
                <a:effectLst>
                  <a:outerShdw blurRad="50800" dist="39000" dir="5460000" algn="tl">
                    <a:srgbClr val="000000">
                      <a:alpha val="38000"/>
                    </a:srgbClr>
                  </a:outerShdw>
                </a:effectLst>
              </a:rPr>
              <a:t>Starter – Do Now</a:t>
            </a:r>
          </a:p>
          <a:p>
            <a:endParaRPr lang="en-GB" cap="none"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Text Placeholder 10"/>
          <p:cNvSpPr>
            <a:spLocks noGrp="1"/>
          </p:cNvSpPr>
          <p:nvPr>
            <p:ph type="body" sz="quarter" idx="13" hasCustomPrompt="1"/>
          </p:nvPr>
        </p:nvSpPr>
        <p:spPr>
          <a:xfrm>
            <a:off x="587203" y="1275606"/>
            <a:ext cx="8174432" cy="1079562"/>
          </a:xfrm>
          <a:prstGeom prst="rect">
            <a:avLst/>
          </a:prstGeom>
          <a:noFill/>
          <a:ln>
            <a:noFill/>
          </a:ln>
        </p:spPr>
        <p:style>
          <a:lnRef idx="2">
            <a:schemeClr val="accent2"/>
          </a:lnRef>
          <a:fillRef idx="1">
            <a:schemeClr val="lt1"/>
          </a:fillRef>
          <a:effectRef idx="0">
            <a:schemeClr val="accent2"/>
          </a:effectRef>
          <a:fontRef idx="none"/>
        </p:style>
        <p:txBody>
          <a:bodyPr/>
          <a:lstStyle>
            <a:lvl1pPr marL="0" indent="0" algn="ctr">
              <a:buNone/>
              <a:defRPr baseline="0"/>
            </a:lvl1pPr>
            <a:lvl3pPr>
              <a:defRPr/>
            </a:lvl3pPr>
          </a:lstStyle>
          <a:p>
            <a:pPr lvl="0"/>
            <a:r>
              <a:rPr lang="en-GB" dirty="0" smtClean="0"/>
              <a:t>To know</a:t>
            </a:r>
            <a:endParaRPr lang="en-GB" dirty="0"/>
          </a:p>
        </p:txBody>
      </p:sp>
      <p:sp>
        <p:nvSpPr>
          <p:cNvPr id="12" name="Text Placeholder 10"/>
          <p:cNvSpPr>
            <a:spLocks noGrp="1"/>
          </p:cNvSpPr>
          <p:nvPr>
            <p:ph type="body" sz="quarter" idx="14"/>
          </p:nvPr>
        </p:nvSpPr>
        <p:spPr>
          <a:xfrm>
            <a:off x="611981" y="2895786"/>
            <a:ext cx="8208912" cy="1242138"/>
          </a:xfrm>
          <a:prstGeom prst="rect">
            <a:avLst/>
          </a:prstGeom>
        </p:spPr>
        <p:style>
          <a:lnRef idx="1">
            <a:schemeClr val="dk1"/>
          </a:lnRef>
          <a:fillRef idx="2">
            <a:schemeClr val="dk1"/>
          </a:fillRef>
          <a:effectRef idx="1">
            <a:schemeClr val="dk1"/>
          </a:effectRef>
          <a:fontRef idx="none"/>
        </p:style>
        <p:txBody>
          <a:bodyPr/>
          <a:lstStyle/>
          <a:p>
            <a:pPr lvl="0"/>
            <a:endParaRPr lang="en-GB" dirty="0"/>
          </a:p>
        </p:txBody>
      </p:sp>
      <p:sp>
        <p:nvSpPr>
          <p:cNvPr id="10" name="Text Box 3"/>
          <p:cNvSpPr txBox="1">
            <a:spLocks noChangeArrowheads="1"/>
          </p:cNvSpPr>
          <p:nvPr userDrawn="1"/>
        </p:nvSpPr>
        <p:spPr bwMode="auto">
          <a:xfrm>
            <a:off x="52" y="4"/>
            <a:ext cx="1223963"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9" rIns="68574"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2800" b="1" u="sng" dirty="0">
                <a:solidFill>
                  <a:prstClr val="black"/>
                </a:solidFill>
                <a:latin typeface="Calibri"/>
              </a:rPr>
              <a:t>C/W</a:t>
            </a:r>
            <a:endParaRPr lang="en-US" altLang="en-US" sz="2800" b="1" u="sng" dirty="0">
              <a:solidFill>
                <a:prstClr val="black"/>
              </a:solidFill>
              <a:latin typeface="Calibri"/>
            </a:endParaRPr>
          </a:p>
        </p:txBody>
      </p:sp>
      <p:sp>
        <p:nvSpPr>
          <p:cNvPr id="13" name="Text Box 4"/>
          <p:cNvSpPr txBox="1">
            <a:spLocks noChangeArrowheads="1"/>
          </p:cNvSpPr>
          <p:nvPr userDrawn="1"/>
        </p:nvSpPr>
        <p:spPr bwMode="auto">
          <a:xfrm>
            <a:off x="6300789" y="4"/>
            <a:ext cx="2843212"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4" tIns="34289" rIns="68574"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fld id="{677E633D-E132-4B6F-9594-19CA31BC42BA}" type="datetime1">
              <a:rPr lang="en-GB" altLang="en-US" sz="2800" b="1" u="sng">
                <a:solidFill>
                  <a:prstClr val="black"/>
                </a:solidFill>
                <a:latin typeface="Calibri"/>
              </a:rPr>
              <a:pPr algn="r" eaLnBrk="1" hangingPunct="1">
                <a:spcBef>
                  <a:spcPct val="50000"/>
                </a:spcBef>
              </a:pPr>
              <a:t>21/05/2019</a:t>
            </a:fld>
            <a:endParaRPr lang="en-US" altLang="en-US" sz="2800" b="1" u="sng" dirty="0">
              <a:solidFill>
                <a:prstClr val="black"/>
              </a:solidFill>
              <a:latin typeface="Calibri"/>
            </a:endParaRPr>
          </a:p>
        </p:txBody>
      </p:sp>
    </p:spTree>
    <p:extLst>
      <p:ext uri="{BB962C8B-B14F-4D97-AF65-F5344CB8AC3E}">
        <p14:creationId xmlns:p14="http://schemas.microsoft.com/office/powerpoint/2010/main" val="3328057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http://www.winchester.ac.uk/aboutus/lifelonglearning/CentreforRealWorldLearning/Events/PublishingImages/BLP_Stamp_Lg_RGB_Blu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929889"/>
            <a:ext cx="1296144" cy="972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Date Placeholder 6"/>
          <p:cNvSpPr>
            <a:spLocks noGrp="1"/>
          </p:cNvSpPr>
          <p:nvPr>
            <p:ph type="dt" sz="half" idx="10"/>
          </p:nvPr>
        </p:nvSpPr>
        <p:spPr>
          <a:xfrm>
            <a:off x="457200" y="4929354"/>
            <a:ext cx="2133600" cy="273844"/>
          </a:xfrm>
        </p:spPr>
        <p:txBody>
          <a:bodyPr/>
          <a:lstStyle/>
          <a:p>
            <a:fld id="{D0F12BD9-119F-4329-886E-D9C33FC28988}" type="datetimeFigureOut">
              <a:rPr lang="en-GB" smtClean="0">
                <a:solidFill>
                  <a:prstClr val="black">
                    <a:tint val="75000"/>
                  </a:prstClr>
                </a:solidFill>
              </a:rPr>
              <a:pPr/>
              <a:t>21/05/2019</a:t>
            </a:fld>
            <a:endParaRPr lang="en-GB">
              <a:solidFill>
                <a:prstClr val="black">
                  <a:tint val="75000"/>
                </a:prstClr>
              </a:solidFill>
            </a:endParaRPr>
          </a:p>
        </p:txBody>
      </p:sp>
      <p:sp>
        <p:nvSpPr>
          <p:cNvPr id="11" name="Footer Placeholder 10"/>
          <p:cNvSpPr>
            <a:spLocks noGrp="1"/>
          </p:cNvSpPr>
          <p:nvPr>
            <p:ph type="ftr" sz="quarter" idx="11"/>
          </p:nvPr>
        </p:nvSpPr>
        <p:spPr>
          <a:xfrm>
            <a:off x="3124200" y="4929354"/>
            <a:ext cx="2895600" cy="273844"/>
          </a:xfrm>
        </p:spPr>
        <p:txBody>
          <a:bodyPr/>
          <a:lstStyle/>
          <a:p>
            <a:endParaRPr lang="en-GB">
              <a:solidFill>
                <a:prstClr val="black">
                  <a:tint val="75000"/>
                </a:prstClr>
              </a:solidFill>
            </a:endParaRPr>
          </a:p>
        </p:txBody>
      </p:sp>
      <p:sp>
        <p:nvSpPr>
          <p:cNvPr id="12" name="Slide Number Placeholder 11"/>
          <p:cNvSpPr>
            <a:spLocks noGrp="1"/>
          </p:cNvSpPr>
          <p:nvPr>
            <p:ph type="sldNum" sz="quarter" idx="12"/>
          </p:nvPr>
        </p:nvSpPr>
        <p:spPr>
          <a:xfrm>
            <a:off x="6553200" y="4929354"/>
            <a:ext cx="2133600" cy="273844"/>
          </a:xfrm>
        </p:spPr>
        <p:txBody>
          <a:bodyPr/>
          <a:lstStyle/>
          <a:p>
            <a:fld id="{45461F37-037E-4E1F-8699-5C27E7FBF578}" type="slidenum">
              <a:rPr lang="en-GB" smtClean="0">
                <a:solidFill>
                  <a:prstClr val="black">
                    <a:tint val="75000"/>
                  </a:prstClr>
                </a:solidFill>
              </a:rPr>
              <a:pPr/>
              <a:t>‹#›</a:t>
            </a:fld>
            <a:endParaRPr lang="en-GB">
              <a:solidFill>
                <a:prstClr val="black">
                  <a:tint val="75000"/>
                </a:prstClr>
              </a:solidFill>
            </a:endParaRPr>
          </a:p>
        </p:txBody>
      </p:sp>
      <p:sp>
        <p:nvSpPr>
          <p:cNvPr id="15" name="Content Placeholder 2"/>
          <p:cNvSpPr>
            <a:spLocks noGrp="1"/>
          </p:cNvSpPr>
          <p:nvPr>
            <p:ph idx="1" hasCustomPrompt="1"/>
          </p:nvPr>
        </p:nvSpPr>
        <p:spPr>
          <a:xfrm>
            <a:off x="467543" y="1415945"/>
            <a:ext cx="4824537" cy="2667975"/>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solidFill>
                  <a:schemeClr val="bg1"/>
                </a:solidFill>
              </a:defRPr>
            </a:lvl1pPr>
          </a:lstStyle>
          <a:p>
            <a:pPr marL="0" indent="0">
              <a:buNone/>
            </a:pPr>
            <a:r>
              <a:rPr lang="en-GB" b="1" u="sng" dirty="0" smtClean="0"/>
              <a:t>You will be able to:</a:t>
            </a:r>
          </a:p>
          <a:p>
            <a:pPr marL="0" indent="0">
              <a:buNone/>
            </a:pPr>
            <a:endParaRPr lang="en-GB" b="1" u="sng" dirty="0" smtClean="0"/>
          </a:p>
        </p:txBody>
      </p:sp>
      <p:sp>
        <p:nvSpPr>
          <p:cNvPr id="9" name="Flowchart: Alternate Process 8"/>
          <p:cNvSpPr/>
          <p:nvPr userDrawn="1"/>
        </p:nvSpPr>
        <p:spPr>
          <a:xfrm>
            <a:off x="2051720" y="4137924"/>
            <a:ext cx="5149539" cy="594066"/>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lIns="68574" tIns="34289" rIns="68574" bIns="34289" rtlCol="0" anchor="ctr"/>
          <a:lstStyle/>
          <a:p>
            <a:pPr algn="ctr"/>
            <a:r>
              <a:rPr lang="en-GB" sz="2100" dirty="0" smtClean="0">
                <a:solidFill>
                  <a:prstClr val="white"/>
                </a:solidFill>
              </a:rPr>
              <a:t>Rate your confidence with each LO with an  ‘1’</a:t>
            </a:r>
            <a:endParaRPr lang="en-GB" sz="2100" dirty="0">
              <a:solidFill>
                <a:prstClr val="white"/>
              </a:solidFill>
            </a:endParaRPr>
          </a:p>
        </p:txBody>
      </p:sp>
      <p:cxnSp>
        <p:nvCxnSpPr>
          <p:cNvPr id="10" name="Straight Connector 9"/>
          <p:cNvCxnSpPr/>
          <p:nvPr userDrawn="1"/>
        </p:nvCxnSpPr>
        <p:spPr>
          <a:xfrm>
            <a:off x="1657446" y="4831379"/>
            <a:ext cx="6408712" cy="0"/>
          </a:xfrm>
          <a:prstGeom prst="line">
            <a:avLst/>
          </a:prstGeom>
        </p:spPr>
        <p:style>
          <a:lnRef idx="3">
            <a:schemeClr val="accent2"/>
          </a:lnRef>
          <a:fillRef idx="0">
            <a:schemeClr val="accent2"/>
          </a:fillRef>
          <a:effectRef idx="2">
            <a:schemeClr val="accent2"/>
          </a:effectRef>
          <a:fontRef idx="minor">
            <a:schemeClr val="tx1"/>
          </a:fontRef>
        </p:style>
      </p:cxnSp>
      <p:pic>
        <p:nvPicPr>
          <p:cNvPr id="6146" name="Picture 2" descr="https://encrypted-tbn0.gstatic.com/images?q=tbn:ANd9GcT0Y5TSc_UKC6jkBibyI-LTGi9jc_CzpGV0ptbwntBTYnr9dgOsV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312" y="4135413"/>
            <a:ext cx="13716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STVIleCX4WWgtERH7as2vlQG_oyxcGQCXXWeeevPubLPPzftSk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5000" y="4276890"/>
            <a:ext cx="1178397" cy="883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5652122" y="2247714"/>
            <a:ext cx="2989299" cy="1728192"/>
          </a:xfrm>
          <a:prstGeom prst="rect">
            <a:avLst/>
          </a:prstGeom>
        </p:spPr>
        <p:style>
          <a:lnRef idx="0">
            <a:schemeClr val="accent6"/>
          </a:lnRef>
          <a:fillRef idx="3">
            <a:schemeClr val="accent6"/>
          </a:fillRef>
          <a:effectRef idx="3">
            <a:schemeClr val="accent6"/>
          </a:effectRef>
          <a:fontRef idx="none"/>
        </p:style>
        <p:txBody>
          <a:bodyPr/>
          <a:lstStyle>
            <a:lvl1pPr marL="0" indent="0" algn="ctr">
              <a:buNone/>
              <a:defRPr b="1" u="sng">
                <a:solidFill>
                  <a:schemeClr val="bg1"/>
                </a:solidFill>
              </a:defRPr>
            </a:lvl1pPr>
            <a:lvl5pPr marL="1371464" indent="0" algn="l">
              <a:buNone/>
              <a:defRPr/>
            </a:lvl5pPr>
          </a:lstStyle>
          <a:p>
            <a:pPr lvl="0"/>
            <a:r>
              <a:rPr lang="en-GB" b="1" u="sng" dirty="0" smtClean="0"/>
              <a:t>Skills</a:t>
            </a:r>
            <a:endParaRPr lang="en-GB" dirty="0"/>
          </a:p>
        </p:txBody>
      </p:sp>
      <p:sp>
        <p:nvSpPr>
          <p:cNvPr id="3" name="Rectangle 2"/>
          <p:cNvSpPr/>
          <p:nvPr userDrawn="1"/>
        </p:nvSpPr>
        <p:spPr>
          <a:xfrm>
            <a:off x="467545" y="1027026"/>
            <a:ext cx="4824536" cy="572616"/>
          </a:xfrm>
          <a:prstGeom prst="rect">
            <a:avLst/>
          </a:prstGeom>
        </p:spPr>
        <p:style>
          <a:lnRef idx="0">
            <a:schemeClr val="accent1"/>
          </a:lnRef>
          <a:fillRef idx="3">
            <a:schemeClr val="accent1"/>
          </a:fillRef>
          <a:effectRef idx="3">
            <a:schemeClr val="accent1"/>
          </a:effectRef>
          <a:fontRef idx="minor">
            <a:schemeClr val="lt1"/>
          </a:fontRef>
        </p:style>
        <p:txBody>
          <a:bodyPr lIns="68574" tIns="34289" rIns="68574" bIns="34289" rtlCol="0" anchor="ctr"/>
          <a:lstStyle/>
          <a:p>
            <a:r>
              <a:rPr lang="en-GB" sz="2400" b="1" dirty="0" smtClean="0">
                <a:solidFill>
                  <a:prstClr val="white"/>
                </a:solidFill>
              </a:rPr>
              <a:t>You will be able to:</a:t>
            </a:r>
            <a:endParaRPr lang="en-GB" sz="2400" b="1" dirty="0">
              <a:solidFill>
                <a:prstClr val="white"/>
              </a:solidFill>
            </a:endParaRPr>
          </a:p>
        </p:txBody>
      </p:sp>
      <p:sp>
        <p:nvSpPr>
          <p:cNvPr id="14" name="Rectangle 13"/>
          <p:cNvSpPr/>
          <p:nvPr userDrawn="1"/>
        </p:nvSpPr>
        <p:spPr>
          <a:xfrm>
            <a:off x="5653844" y="1806141"/>
            <a:ext cx="3022612" cy="432048"/>
          </a:xfrm>
          <a:prstGeom prst="rect">
            <a:avLst/>
          </a:prstGeom>
        </p:spPr>
        <p:style>
          <a:lnRef idx="0">
            <a:schemeClr val="accent6"/>
          </a:lnRef>
          <a:fillRef idx="3">
            <a:schemeClr val="accent6"/>
          </a:fillRef>
          <a:effectRef idx="3">
            <a:schemeClr val="accent6"/>
          </a:effectRef>
          <a:fontRef idx="minor">
            <a:schemeClr val="lt1"/>
          </a:fontRef>
        </p:style>
        <p:txBody>
          <a:bodyPr lIns="68574" tIns="34289" rIns="68574" bIns="34289" rtlCol="0" anchor="ctr"/>
          <a:lstStyle/>
          <a:p>
            <a:pPr algn="ctr"/>
            <a:r>
              <a:rPr lang="en-GB" sz="2400" b="1" dirty="0" smtClean="0">
                <a:solidFill>
                  <a:prstClr val="white"/>
                </a:solidFill>
              </a:rPr>
              <a:t>Skills</a:t>
            </a:r>
            <a:endParaRPr lang="en-GB" sz="2100" b="1" dirty="0">
              <a:ln w="12700">
                <a:solidFill>
                  <a:prstClr val="white"/>
                </a:solidFill>
                <a:prstDash val="solid"/>
              </a:ln>
              <a:solidFill>
                <a:prstClr val="white"/>
              </a:solidFill>
            </a:endParaRPr>
          </a:p>
        </p:txBody>
      </p:sp>
    </p:spTree>
    <p:extLst>
      <p:ext uri="{BB962C8B-B14F-4D97-AF65-F5344CB8AC3E}">
        <p14:creationId xmlns:p14="http://schemas.microsoft.com/office/powerpoint/2010/main" val="98609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5" name="Content Placeholder 2"/>
          <p:cNvSpPr>
            <a:spLocks noGrp="1"/>
          </p:cNvSpPr>
          <p:nvPr>
            <p:ph idx="1" hasCustomPrompt="1"/>
          </p:nvPr>
        </p:nvSpPr>
        <p:spPr>
          <a:xfrm>
            <a:off x="467543" y="1221600"/>
            <a:ext cx="7848873" cy="2808312"/>
          </a:xfrm>
          <a:prstGeom prst="rect">
            <a:avLst/>
          </a:prstGeom>
        </p:spPr>
        <p:style>
          <a:lnRef idx="0">
            <a:schemeClr val="accent1"/>
          </a:lnRef>
          <a:fillRef idx="3">
            <a:schemeClr val="accent1"/>
          </a:fillRef>
          <a:effectRef idx="3">
            <a:schemeClr val="accent1"/>
          </a:effectRef>
          <a:fontRef idx="none"/>
        </p:style>
        <p:txBody>
          <a:bodyPr>
            <a:normAutofit/>
          </a:bodyPr>
          <a:lstStyle>
            <a:lvl1pPr marL="0" indent="0">
              <a:buFont typeface="+mj-lt"/>
              <a:buNone/>
              <a:defRPr b="0" u="none"/>
            </a:lvl1pPr>
          </a:lstStyle>
          <a:p>
            <a:pPr marL="0" indent="0">
              <a:buNone/>
            </a:pPr>
            <a:r>
              <a:rPr lang="en-GB" b="1" u="sng" dirty="0" smtClean="0"/>
              <a:t>You will be able to:</a:t>
            </a:r>
          </a:p>
          <a:p>
            <a:pPr marL="0" indent="0">
              <a:buNone/>
            </a:pPr>
            <a:endParaRPr lang="en-GB" b="1" u="sng" dirty="0" smtClean="0"/>
          </a:p>
        </p:txBody>
      </p:sp>
    </p:spTree>
    <p:extLst>
      <p:ext uri="{BB962C8B-B14F-4D97-AF65-F5344CB8AC3E}">
        <p14:creationId xmlns:p14="http://schemas.microsoft.com/office/powerpoint/2010/main" val="171907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43855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7176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35"/>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40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43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0.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1.xml"/><Relationship Id="rId1"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6" Type="http://schemas.openxmlformats.org/officeDocument/2006/relationships/image" Target="../media/image10.jpe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9.jpe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audio" Target="../media/audio1.wav"/></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3.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6" Type="http://schemas.openxmlformats.org/officeDocument/2006/relationships/image" Target="../media/image10.jpe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9.jpe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audio" Target="../media/audio1.wav"/></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6" Type="http://schemas.openxmlformats.org/officeDocument/2006/relationships/image" Target="../media/image10.jpe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image" Target="../media/image9.jpeg"/><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1.jpg"/><Relationship Id="rId2" Type="http://schemas.openxmlformats.org/officeDocument/2006/relationships/slideLayout" Target="../slideLayouts/slideLayout35.xml"/><Relationship Id="rId16"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5.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5.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theme" Target="../theme/theme8.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theme" Target="../theme/theme9.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900">
                <a:solidFill>
                  <a:schemeClr val="tx1">
                    <a:tint val="75000"/>
                  </a:schemeClr>
                </a:solidFill>
              </a:defRPr>
            </a:lvl1pPr>
          </a:lstStyle>
          <a:p>
            <a:fld id="{E565826C-B2C0-415D-B384-C8AB22EEAFB5}" type="datetimeFigureOut">
              <a:rPr lang="en-GB" smtClean="0"/>
              <a:pPr/>
              <a:t>21/05/2019</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6D04115-92FC-467E-B2F5-ACB207C52150}" type="datetimeFigureOut">
              <a:rPr lang="en-GB" smtClean="0">
                <a:solidFill>
                  <a:prstClr val="black">
                    <a:tint val="75000"/>
                  </a:prstClr>
                </a:solidFill>
              </a:rPr>
              <a:pPr defTabSz="914400"/>
              <a:t>21/05/2019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BD523BC-DE18-4C0D-A2D0-611508312B7C}"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11023320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686"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71687"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13" name="Rectangle 5"/>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Tree>
    <p:extLst>
      <p:ext uri="{BB962C8B-B14F-4D97-AF65-F5344CB8AC3E}">
        <p14:creationId xmlns:p14="http://schemas.microsoft.com/office/powerpoint/2010/main" val="3133805489"/>
      </p:ext>
    </p:extLst>
  </p:cSld>
  <p:clrMap bg1="lt1" tx1="dk1" bg2="lt2" tx2="dk2" accent1="accent1" accent2="accent2" accent3="accent3" accent4="accent4" accent5="accent5" accent6="accent6" hlink="hlink" folHlink="folHlink"/>
  <p:sldLayoutIdLst>
    <p:sldLayoutId id="2147483841"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6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6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build="p" autoUpdateAnimBg="0">
        <p:tmplLst>
          <p:tmpl lvl="1">
            <p:tnLst>
              <p:par>
                <p:cTn presetID="1" presetClass="entr" presetSubtype="0" fill="hold" nodeType="clickEffect">
                  <p:stCondLst>
                    <p:cond delay="0"/>
                  </p:stCondLst>
                  <p:childTnLst>
                    <p:set>
                      <p:cBhvr>
                        <p:cTn dur="1" fill="hold">
                          <p:stCondLst>
                            <p:cond delay="499"/>
                          </p:stCondLst>
                        </p:cTn>
                        <p:tgtEl>
                          <p:spTgt spid="71687"/>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0" descr="BiologyPPTBottom.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1" descr="BiologyPPT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5427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Tree>
    <p:extLst>
      <p:ext uri="{BB962C8B-B14F-4D97-AF65-F5344CB8AC3E}">
        <p14:creationId xmlns:p14="http://schemas.microsoft.com/office/powerpoint/2010/main" val="374860295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0" descr="BiologyPPTBottom.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1" descr="BiologyPPT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5427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Tree>
    <p:extLst>
      <p:ext uri="{BB962C8B-B14F-4D97-AF65-F5344CB8AC3E}">
        <p14:creationId xmlns:p14="http://schemas.microsoft.com/office/powerpoint/2010/main" val="142242844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0" descr="BiologyPPTBottom.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99410"/>
            <a:ext cx="914400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1" descr="BiologyPPTTop.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0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 or banner area</a:t>
            </a:r>
          </a:p>
        </p:txBody>
      </p:sp>
      <p:sp>
        <p:nvSpPr>
          <p:cNvPr id="54276" name="Rectangle 4"/>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Use simple bullet points and lines, with no more than two lines per bullet point if possible.</a:t>
            </a:r>
          </a:p>
          <a:p>
            <a:pPr lvl="0"/>
            <a:r>
              <a:rPr lang="en-GB" altLang="en-US" smtClean="0"/>
              <a:t>Try to use a maximum of ten words per line. </a:t>
            </a:r>
          </a:p>
          <a:p>
            <a:pPr lvl="0"/>
            <a:r>
              <a:rPr lang="en-GB" altLang="en-US" smtClean="0"/>
              <a:t>Set up generic formatting on this master. </a:t>
            </a:r>
          </a:p>
          <a:p>
            <a:pPr lvl="0"/>
            <a:r>
              <a:rPr lang="en-GB" altLang="en-US" smtClean="0"/>
              <a:t>By applying this master to your slides, you’ll maintain consistent font and bullet style.</a:t>
            </a:r>
          </a:p>
          <a:p>
            <a:pPr lvl="0"/>
            <a:r>
              <a:rPr lang="en-GB" altLang="en-US" smtClean="0"/>
              <a:t>To change the layout of individual slides, select ‘Slide layout’ and choose the desired layout from the right-hand menu.</a:t>
            </a:r>
          </a:p>
          <a:p>
            <a:pPr lvl="0"/>
            <a:r>
              <a:rPr lang="en-GB" altLang="en-US" smtClean="0"/>
              <a:t>Read the PowerPoint guidelines before creating a slide show.</a:t>
            </a:r>
          </a:p>
          <a:p>
            <a:pPr lvl="0"/>
            <a:endParaRPr lang="en-GB" altLang="en-US" smtClean="0"/>
          </a:p>
        </p:txBody>
      </p:sp>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smtClean="0">
                <a:solidFill>
                  <a:srgbClr val="FFFFFF"/>
                </a:solidFill>
              </a:rPr>
              <a:t>© Pearson Education Ltd 2014. Copying permitted for purchasing institution only.  This material is not copyright free.</a:t>
            </a:r>
            <a:endParaRPr lang="en-GB">
              <a:solidFill>
                <a:srgbClr val="FFFFFF"/>
              </a:solidFill>
            </a:endParaRP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650" b="0" i="0" u="none" strike="noStrike" kern="1200" cap="none" spc="0" normalizeH="0" baseline="0" noProof="0" dirty="0" err="1">
                <a:ln>
                  <a:noFill/>
                </a:ln>
                <a:solidFill>
                  <a:srgbClr val="FFFFFF"/>
                </a:solidFill>
                <a:effectLst/>
                <a:uLnTx/>
                <a:uFillTx/>
                <a:latin typeface="Arial Black" pitchFamily="34" charset="0"/>
                <a:ea typeface="+mn-ea"/>
                <a:cs typeface="Arial" panose="020B0604020202020204" pitchFamily="34" charset="0"/>
              </a:rPr>
              <a:t>xXx</a:t>
            </a:r>
            <a:endParaRPr kumimoji="0" lang="en-GB" sz="1350" b="0" i="0" u="none" strike="noStrike" kern="1200" cap="none" spc="0" normalizeH="0" baseline="0" noProof="0" dirty="0">
              <a:ln>
                <a:noFill/>
              </a:ln>
              <a:solidFill>
                <a:srgbClr val="000000"/>
              </a:solidFill>
              <a:effectLst/>
              <a:uLnTx/>
              <a:uFillTx/>
              <a:latin typeface="Arial Black"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Arial" panose="020B0604020202020204" pitchFamily="34" charset="0"/>
              </a:rPr>
              <a:t>Unit title</a:t>
            </a:r>
          </a:p>
        </p:txBody>
      </p:sp>
    </p:spTree>
    <p:extLst>
      <p:ext uri="{BB962C8B-B14F-4D97-AF65-F5344CB8AC3E}">
        <p14:creationId xmlns:p14="http://schemas.microsoft.com/office/powerpoint/2010/main" val="50036355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636825"/>
          </a:solidFill>
          <a:latin typeface="+mj-lt"/>
          <a:ea typeface="+mj-ea"/>
          <a:cs typeface="+mj-cs"/>
        </a:defRPr>
      </a:lvl1pPr>
      <a:lvl2pPr algn="ctr" rtl="0" eaLnBrk="0" fontAlgn="base" hangingPunct="0">
        <a:spcBef>
          <a:spcPct val="0"/>
        </a:spcBef>
        <a:spcAft>
          <a:spcPct val="0"/>
        </a:spcAft>
        <a:defRPr sz="3300">
          <a:solidFill>
            <a:srgbClr val="636825"/>
          </a:solidFill>
          <a:latin typeface="Arial" charset="0"/>
        </a:defRPr>
      </a:lvl2pPr>
      <a:lvl3pPr algn="ctr" rtl="0" eaLnBrk="0" fontAlgn="base" hangingPunct="0">
        <a:spcBef>
          <a:spcPct val="0"/>
        </a:spcBef>
        <a:spcAft>
          <a:spcPct val="0"/>
        </a:spcAft>
        <a:defRPr sz="3300">
          <a:solidFill>
            <a:srgbClr val="636825"/>
          </a:solidFill>
          <a:latin typeface="Arial" charset="0"/>
        </a:defRPr>
      </a:lvl3pPr>
      <a:lvl4pPr algn="ctr" rtl="0" eaLnBrk="0" fontAlgn="base" hangingPunct="0">
        <a:spcBef>
          <a:spcPct val="0"/>
        </a:spcBef>
        <a:spcAft>
          <a:spcPct val="0"/>
        </a:spcAft>
        <a:defRPr sz="3300">
          <a:solidFill>
            <a:srgbClr val="636825"/>
          </a:solidFill>
          <a:latin typeface="Arial" charset="0"/>
        </a:defRPr>
      </a:lvl4pPr>
      <a:lvl5pPr algn="ctr" rtl="0" eaLnBrk="0" fontAlgn="base" hangingPunct="0">
        <a:spcBef>
          <a:spcPct val="0"/>
        </a:spcBef>
        <a:spcAft>
          <a:spcPct val="0"/>
        </a:spcAft>
        <a:defRPr sz="3300">
          <a:solidFill>
            <a:srgbClr val="636825"/>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1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1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10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866" algn="ctr" rtl="0" fontAlgn="base">
        <a:spcBef>
          <a:spcPct val="0"/>
        </a:spcBef>
        <a:spcAft>
          <a:spcPct val="0"/>
        </a:spcAft>
        <a:defRPr sz="3300">
          <a:solidFill>
            <a:schemeClr val="tx2"/>
          </a:solidFill>
          <a:latin typeface="Arial" charset="0"/>
        </a:defRPr>
      </a:lvl6pPr>
      <a:lvl7pPr marL="685732" algn="ctr" rtl="0" fontAlgn="base">
        <a:spcBef>
          <a:spcPct val="0"/>
        </a:spcBef>
        <a:spcAft>
          <a:spcPct val="0"/>
        </a:spcAft>
        <a:defRPr sz="3300">
          <a:solidFill>
            <a:schemeClr val="tx2"/>
          </a:solidFill>
          <a:latin typeface="Arial" charset="0"/>
        </a:defRPr>
      </a:lvl7pPr>
      <a:lvl8pPr marL="1028598" algn="ctr" rtl="0" fontAlgn="base">
        <a:spcBef>
          <a:spcPct val="0"/>
        </a:spcBef>
        <a:spcAft>
          <a:spcPct val="0"/>
        </a:spcAft>
        <a:defRPr sz="3300">
          <a:solidFill>
            <a:schemeClr val="tx2"/>
          </a:solidFill>
          <a:latin typeface="Arial" charset="0"/>
        </a:defRPr>
      </a:lvl8pPr>
      <a:lvl9pPr marL="1371464" algn="ctr" rtl="0" fontAlgn="base">
        <a:spcBef>
          <a:spcPct val="0"/>
        </a:spcBef>
        <a:spcAft>
          <a:spcPct val="0"/>
        </a:spcAft>
        <a:defRPr sz="3300">
          <a:solidFill>
            <a:schemeClr val="tx2"/>
          </a:solidFill>
          <a:latin typeface="Arial" charset="0"/>
        </a:defRPr>
      </a:lvl9pPr>
    </p:titleStyle>
    <p:bodyStyle>
      <a:lvl1pPr marL="257150" indent="-257150" algn="l" rtl="0" fontAlgn="base">
        <a:spcBef>
          <a:spcPct val="20000"/>
        </a:spcBef>
        <a:spcAft>
          <a:spcPct val="0"/>
        </a:spcAft>
        <a:buChar char="•"/>
        <a:defRPr sz="2400">
          <a:solidFill>
            <a:schemeClr val="tx1"/>
          </a:solidFill>
          <a:latin typeface="+mn-lt"/>
          <a:ea typeface="+mn-ea"/>
          <a:cs typeface="+mn-cs"/>
        </a:defRPr>
      </a:lvl1pPr>
      <a:lvl2pPr marL="557157" indent="-214293" algn="l" rtl="0" fontAlgn="base">
        <a:spcBef>
          <a:spcPct val="20000"/>
        </a:spcBef>
        <a:spcAft>
          <a:spcPct val="0"/>
        </a:spcAft>
        <a:buChar char="–"/>
        <a:defRPr sz="2100">
          <a:solidFill>
            <a:schemeClr val="tx1"/>
          </a:solidFill>
          <a:latin typeface="+mn-lt"/>
        </a:defRPr>
      </a:lvl2pPr>
      <a:lvl3pPr marL="857165" indent="-171434" algn="l" rtl="0" fontAlgn="base">
        <a:spcBef>
          <a:spcPct val="20000"/>
        </a:spcBef>
        <a:spcAft>
          <a:spcPct val="0"/>
        </a:spcAft>
        <a:buChar char="•"/>
        <a:defRPr sz="1800">
          <a:solidFill>
            <a:schemeClr val="tx1"/>
          </a:solidFill>
          <a:latin typeface="+mn-lt"/>
        </a:defRPr>
      </a:lvl3pPr>
      <a:lvl4pPr marL="1200030" indent="-171434" algn="l" rtl="0" fontAlgn="base">
        <a:spcBef>
          <a:spcPct val="20000"/>
        </a:spcBef>
        <a:spcAft>
          <a:spcPct val="0"/>
        </a:spcAft>
        <a:buChar char="–"/>
        <a:defRPr sz="1500">
          <a:solidFill>
            <a:schemeClr val="tx1"/>
          </a:solidFill>
          <a:latin typeface="+mn-lt"/>
        </a:defRPr>
      </a:lvl4pPr>
      <a:lvl5pPr marL="1542896" indent="-171434" algn="l" rtl="0" fontAlgn="base">
        <a:spcBef>
          <a:spcPct val="20000"/>
        </a:spcBef>
        <a:spcAft>
          <a:spcPct val="0"/>
        </a:spcAft>
        <a:buChar char="»"/>
        <a:defRPr sz="1500">
          <a:solidFill>
            <a:schemeClr val="tx1"/>
          </a:solidFill>
          <a:latin typeface="+mn-lt"/>
        </a:defRPr>
      </a:lvl5pPr>
      <a:lvl6pPr marL="1885762" indent="-171434" algn="l" rtl="0" fontAlgn="base">
        <a:spcBef>
          <a:spcPct val="20000"/>
        </a:spcBef>
        <a:spcAft>
          <a:spcPct val="0"/>
        </a:spcAft>
        <a:buChar char="»"/>
        <a:defRPr sz="1500">
          <a:solidFill>
            <a:schemeClr val="tx1"/>
          </a:solidFill>
          <a:latin typeface="+mn-lt"/>
        </a:defRPr>
      </a:lvl6pPr>
      <a:lvl7pPr marL="2228628" indent="-171434" algn="l" rtl="0" fontAlgn="base">
        <a:spcBef>
          <a:spcPct val="20000"/>
        </a:spcBef>
        <a:spcAft>
          <a:spcPct val="0"/>
        </a:spcAft>
        <a:buChar char="»"/>
        <a:defRPr sz="1500">
          <a:solidFill>
            <a:schemeClr val="tx1"/>
          </a:solidFill>
          <a:latin typeface="+mn-lt"/>
        </a:defRPr>
      </a:lvl7pPr>
      <a:lvl8pPr marL="2571494" indent="-171434" algn="l" rtl="0" fontAlgn="base">
        <a:spcBef>
          <a:spcPct val="20000"/>
        </a:spcBef>
        <a:spcAft>
          <a:spcPct val="0"/>
        </a:spcAft>
        <a:buChar char="»"/>
        <a:defRPr sz="1500">
          <a:solidFill>
            <a:schemeClr val="tx1"/>
          </a:solidFill>
          <a:latin typeface="+mn-lt"/>
        </a:defRPr>
      </a:lvl8pPr>
      <a:lvl9pPr marL="2914361" indent="-171434"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900">
                <a:solidFill>
                  <a:schemeClr val="tx1">
                    <a:tint val="75000"/>
                  </a:schemeClr>
                </a:solidFill>
              </a:defRPr>
            </a:lvl1pPr>
          </a:lstStyle>
          <a:p>
            <a:fld id="{E565826C-B2C0-415D-B384-C8AB22EEAFB5}" type="datetimeFigureOut">
              <a:rPr lang="en-GB">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900">
                <a:solidFill>
                  <a:schemeClr val="tx1">
                    <a:tint val="75000"/>
                  </a:schemeClr>
                </a:solidFill>
              </a:defRPr>
            </a:lvl1pPr>
          </a:lstStyle>
          <a:p>
            <a:fld id="{B7063D7F-6036-4556-818C-893227B75757}" type="slidenum">
              <a:rPr lang="en-GB">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10"/>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lIns="91432" tIns="45716" rIns="91432" bIns="45716" rtlCol="0">
            <a:noAutofit/>
          </a:bodyPr>
          <a:lstStyle/>
          <a:p>
            <a:r>
              <a:rPr lang="en-GB" sz="1800" b="1" dirty="0"/>
              <a:t>CP1a</a:t>
            </a:r>
          </a:p>
        </p:txBody>
      </p:sp>
      <p:sp>
        <p:nvSpPr>
          <p:cNvPr id="16" name="TextBox 15"/>
          <p:cNvSpPr txBox="1"/>
          <p:nvPr userDrawn="1"/>
        </p:nvSpPr>
        <p:spPr>
          <a:xfrm>
            <a:off x="2854474" y="129247"/>
            <a:ext cx="5698976" cy="271550"/>
          </a:xfrm>
          <a:prstGeom prst="rect">
            <a:avLst/>
          </a:prstGeom>
          <a:noFill/>
        </p:spPr>
        <p:txBody>
          <a:bodyPr wrap="square" lIns="91432" tIns="45716" rIns="91432" bIns="45716" rtlCol="0">
            <a:noAutofit/>
          </a:bodyPr>
          <a:lstStyle/>
          <a:p>
            <a:r>
              <a:rPr lang="en-GB" sz="1400" b="0" i="0" u="none" strike="noStrike" kern="1200" dirty="0">
                <a:solidFill>
                  <a:schemeClr val="tx1"/>
                </a:solidFill>
                <a:effectLst/>
                <a:latin typeface="Arial" panose="020B0604020202020204" pitchFamily="34" charset="0"/>
                <a:ea typeface="+mn-ea"/>
                <a:cs typeface="Arial" panose="020B0604020202020204" pitchFamily="34" charset="0"/>
              </a:rPr>
              <a:t>Vectors and scalars</a:t>
            </a:r>
            <a:r>
              <a:rPr lang="en-GB" sz="1500" dirty="0"/>
              <a:t> </a:t>
            </a:r>
            <a:endParaRPr lang="en-GB" sz="1500" b="0" dirty="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866" algn="ctr" rtl="0" fontAlgn="base">
        <a:spcBef>
          <a:spcPct val="0"/>
        </a:spcBef>
        <a:spcAft>
          <a:spcPct val="0"/>
        </a:spcAft>
        <a:defRPr sz="3300">
          <a:solidFill>
            <a:schemeClr val="tx2"/>
          </a:solidFill>
          <a:latin typeface="Verdana" pitchFamily="34" charset="0"/>
        </a:defRPr>
      </a:lvl6pPr>
      <a:lvl7pPr marL="685732" algn="ctr" rtl="0" fontAlgn="base">
        <a:spcBef>
          <a:spcPct val="0"/>
        </a:spcBef>
        <a:spcAft>
          <a:spcPct val="0"/>
        </a:spcAft>
        <a:defRPr sz="3300">
          <a:solidFill>
            <a:schemeClr val="tx2"/>
          </a:solidFill>
          <a:latin typeface="Verdana" pitchFamily="34" charset="0"/>
        </a:defRPr>
      </a:lvl7pPr>
      <a:lvl8pPr marL="1028598" algn="ctr" rtl="0" fontAlgn="base">
        <a:spcBef>
          <a:spcPct val="0"/>
        </a:spcBef>
        <a:spcAft>
          <a:spcPct val="0"/>
        </a:spcAft>
        <a:defRPr sz="3300">
          <a:solidFill>
            <a:schemeClr val="tx2"/>
          </a:solidFill>
          <a:latin typeface="Verdana" pitchFamily="34" charset="0"/>
        </a:defRPr>
      </a:lvl8pPr>
      <a:lvl9pPr marL="1371464" algn="ctr" rtl="0" fontAlgn="base">
        <a:spcBef>
          <a:spcPct val="0"/>
        </a:spcBef>
        <a:spcAft>
          <a:spcPct val="0"/>
        </a:spcAft>
        <a:defRPr sz="3300">
          <a:solidFill>
            <a:schemeClr val="tx2"/>
          </a:solidFill>
          <a:latin typeface="Verdana" pitchFamily="34" charset="0"/>
        </a:defRPr>
      </a:lvl9pPr>
    </p:titleStyle>
    <p:bodyStyle>
      <a:lvl1pPr marL="257150" indent="-257150"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157" indent="-21429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165"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030"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2896" indent="-171434"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762" indent="-171434" algn="l" rtl="0" fontAlgn="base">
        <a:spcBef>
          <a:spcPct val="20000"/>
        </a:spcBef>
        <a:spcAft>
          <a:spcPct val="0"/>
        </a:spcAft>
        <a:buFont typeface="Wingdings" pitchFamily="2" charset="2"/>
        <a:defRPr sz="1800">
          <a:solidFill>
            <a:schemeClr val="tx1"/>
          </a:solidFill>
          <a:latin typeface="+mn-lt"/>
        </a:defRPr>
      </a:lvl6pPr>
      <a:lvl7pPr marL="2228628" indent="-171434" algn="l" rtl="0" fontAlgn="base">
        <a:spcBef>
          <a:spcPct val="20000"/>
        </a:spcBef>
        <a:spcAft>
          <a:spcPct val="0"/>
        </a:spcAft>
        <a:buFont typeface="Wingdings" pitchFamily="2" charset="2"/>
        <a:defRPr sz="1800">
          <a:solidFill>
            <a:schemeClr val="tx1"/>
          </a:solidFill>
          <a:latin typeface="+mn-lt"/>
        </a:defRPr>
      </a:lvl7pPr>
      <a:lvl8pPr marL="2571494" indent="-171434" algn="l" rtl="0" fontAlgn="base">
        <a:spcBef>
          <a:spcPct val="20000"/>
        </a:spcBef>
        <a:spcAft>
          <a:spcPct val="0"/>
        </a:spcAft>
        <a:buFont typeface="Wingdings" pitchFamily="2" charset="2"/>
        <a:defRPr sz="1800">
          <a:solidFill>
            <a:schemeClr val="tx1"/>
          </a:solidFill>
          <a:latin typeface="+mn-lt"/>
        </a:defRPr>
      </a:lvl8pPr>
      <a:lvl9pPr marL="2914361" indent="-171434"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86" y="15"/>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52" y="4991114"/>
            <a:ext cx="655637" cy="2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spcBef>
                <a:spcPct val="50000"/>
              </a:spcBef>
            </a:pPr>
            <a:fld id="{FAB59FCC-0A3A-46DF-A152-5F287C56295E}" type="slidenum">
              <a:rPr lang="en-GB" altLang="en-US" sz="800" b="0">
                <a:solidFill>
                  <a:srgbClr val="5B0091"/>
                </a:solidFill>
                <a:cs typeface="Arial" panose="020B0604020202020204" pitchFamily="34" charset="0"/>
              </a:rPr>
              <a:pPr>
                <a:spcBef>
                  <a:spcPct val="50000"/>
                </a:spcBef>
              </a:pPr>
              <a:t>‹#›</a:t>
            </a:fld>
            <a:r>
              <a:rPr lang="en-GB" altLang="en-US" sz="80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4"/>
            <a:ext cx="2133600" cy="219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eaLnBrk="0" hangingPunct="0"/>
            <a:r>
              <a:rPr lang="en-GB" altLang="en-US" sz="80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105"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20"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57" algn="l" rtl="0" fontAlgn="base">
        <a:spcBef>
          <a:spcPct val="0"/>
        </a:spcBef>
        <a:spcAft>
          <a:spcPct val="0"/>
        </a:spcAft>
        <a:defRPr sz="2100" b="1">
          <a:solidFill>
            <a:srgbClr val="286DA6"/>
          </a:solidFill>
          <a:latin typeface="Arial" panose="020B0604020202020204" pitchFamily="34" charset="0"/>
        </a:defRPr>
      </a:lvl6pPr>
      <a:lvl7pPr marL="685715" algn="l" rtl="0" fontAlgn="base">
        <a:spcBef>
          <a:spcPct val="0"/>
        </a:spcBef>
        <a:spcAft>
          <a:spcPct val="0"/>
        </a:spcAft>
        <a:defRPr sz="2100" b="1">
          <a:solidFill>
            <a:srgbClr val="286DA6"/>
          </a:solidFill>
          <a:latin typeface="Arial" panose="020B0604020202020204" pitchFamily="34" charset="0"/>
        </a:defRPr>
      </a:lvl7pPr>
      <a:lvl8pPr marL="1028573" algn="l" rtl="0" fontAlgn="base">
        <a:spcBef>
          <a:spcPct val="0"/>
        </a:spcBef>
        <a:spcAft>
          <a:spcPct val="0"/>
        </a:spcAft>
        <a:defRPr sz="2100" b="1">
          <a:solidFill>
            <a:srgbClr val="286DA6"/>
          </a:solidFill>
          <a:latin typeface="Arial" panose="020B0604020202020204" pitchFamily="34" charset="0"/>
        </a:defRPr>
      </a:lvl8pPr>
      <a:lvl9pPr marL="1371430" algn="l" rtl="0" fontAlgn="base">
        <a:spcBef>
          <a:spcPct val="0"/>
        </a:spcBef>
        <a:spcAft>
          <a:spcPct val="0"/>
        </a:spcAft>
        <a:defRPr sz="2100" b="1">
          <a:solidFill>
            <a:srgbClr val="286DA6"/>
          </a:solidFill>
          <a:latin typeface="Arial" panose="020B0604020202020204" pitchFamily="34" charset="0"/>
        </a:defRPr>
      </a:lvl9pPr>
    </p:titleStyle>
    <p:bodyStyle>
      <a:lvl1pPr marL="257144" indent="-257144" algn="l" rtl="0" fontAlgn="base">
        <a:spcBef>
          <a:spcPct val="20000"/>
        </a:spcBef>
        <a:spcAft>
          <a:spcPct val="0"/>
        </a:spcAft>
        <a:buChar char="•"/>
        <a:defRPr sz="2400" kern="1200">
          <a:solidFill>
            <a:schemeClr val="tx1"/>
          </a:solidFill>
          <a:latin typeface="+mn-lt"/>
          <a:ea typeface="+mn-ea"/>
          <a:cs typeface="+mn-cs"/>
        </a:defRPr>
      </a:lvl1pPr>
      <a:lvl2pPr marL="557143" indent="-214288" algn="l" rtl="0" fontAlgn="base">
        <a:spcBef>
          <a:spcPct val="20000"/>
        </a:spcBef>
        <a:spcAft>
          <a:spcPct val="0"/>
        </a:spcAft>
        <a:buChar char="–"/>
        <a:defRPr sz="2100" kern="1200">
          <a:solidFill>
            <a:schemeClr val="tx1"/>
          </a:solidFill>
          <a:latin typeface="+mn-lt"/>
          <a:ea typeface="+mn-ea"/>
          <a:cs typeface="+mn-cs"/>
        </a:defRPr>
      </a:lvl2pPr>
      <a:lvl3pPr marL="857144" indent="-171430" algn="l" rtl="0" fontAlgn="base">
        <a:spcBef>
          <a:spcPct val="20000"/>
        </a:spcBef>
        <a:spcAft>
          <a:spcPct val="0"/>
        </a:spcAft>
        <a:buChar char="•"/>
        <a:defRPr sz="1800" kern="1200">
          <a:solidFill>
            <a:schemeClr val="tx1"/>
          </a:solidFill>
          <a:latin typeface="+mn-lt"/>
          <a:ea typeface="+mn-ea"/>
          <a:cs typeface="+mn-cs"/>
        </a:defRPr>
      </a:lvl3pPr>
      <a:lvl4pPr marL="1200000" indent="-171430" algn="l" rtl="0" fontAlgn="base">
        <a:spcBef>
          <a:spcPct val="20000"/>
        </a:spcBef>
        <a:spcAft>
          <a:spcPct val="0"/>
        </a:spcAft>
        <a:buChar char="–"/>
        <a:defRPr sz="1500" kern="1200">
          <a:solidFill>
            <a:schemeClr val="tx1"/>
          </a:solidFill>
          <a:latin typeface="+mn-lt"/>
          <a:ea typeface="+mn-ea"/>
          <a:cs typeface="+mn-cs"/>
        </a:defRPr>
      </a:lvl4pPr>
      <a:lvl5pPr marL="1542857" indent="-171430" algn="l" rtl="0" fontAlgn="base">
        <a:spcBef>
          <a:spcPct val="20000"/>
        </a:spcBef>
        <a:spcAft>
          <a:spcPct val="0"/>
        </a:spcAft>
        <a:buChar char="»"/>
        <a:defRPr sz="15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0"/>
            <a:fld id="{400B8C58-DC63-41BB-A367-8F81CC307D9D}" type="datetimeFigureOut">
              <a:rPr lang="en-GB" smtClean="0">
                <a:solidFill>
                  <a:prstClr val="black">
                    <a:tint val="75000"/>
                  </a:prstClr>
                </a:solidFill>
              </a:rPr>
              <a:pPr defTabSz="914310"/>
              <a:t>21/05/2019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0"/>
            <a:fld id="{E4852F26-BDD7-4D66-962E-FBC5EEF69B01}" type="slidenum">
              <a:rPr lang="en-GB" smtClean="0">
                <a:solidFill>
                  <a:prstClr val="black">
                    <a:tint val="75000"/>
                  </a:prstClr>
                </a:solidFill>
              </a:rPr>
              <a:pPr defTabSz="914310"/>
              <a:t>‹#›</a:t>
            </a:fld>
            <a:endParaRPr lang="en-GB">
              <a:solidFill>
                <a:prstClr val="black">
                  <a:tint val="75000"/>
                </a:prstClr>
              </a:solidFill>
            </a:endParaRPr>
          </a:p>
        </p:txBody>
      </p:sp>
    </p:spTree>
    <p:extLst>
      <p:ext uri="{BB962C8B-B14F-4D97-AF65-F5344CB8AC3E}">
        <p14:creationId xmlns:p14="http://schemas.microsoft.com/office/powerpoint/2010/main" val="242309715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9" y="4"/>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2" y="4991105"/>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ctr" defTabSz="914310" fontAlgn="base">
              <a:spcBef>
                <a:spcPct val="50000"/>
              </a:spcBef>
              <a:spcAft>
                <a:spcPct val="0"/>
              </a:spcAft>
            </a:pPr>
            <a:fld id="{7A3AF35F-028F-4719-B3FA-C1992370E411}" type="slidenum">
              <a:rPr lang="en-GB" altLang="en-US" sz="1000" smtClean="0">
                <a:solidFill>
                  <a:srgbClr val="5B0091"/>
                </a:solidFill>
                <a:cs typeface="Arial" charset="0"/>
              </a:rPr>
              <a:pPr algn="ctr" defTabSz="914310" fontAlgn="base">
                <a:spcBef>
                  <a:spcPct val="50000"/>
                </a:spcBef>
                <a:spcAft>
                  <a:spcPct val="0"/>
                </a:spcAft>
              </a:pPr>
              <a:t>‹#›</a:t>
            </a:fld>
            <a:r>
              <a:rPr lang="en-GB" altLang="en-US" sz="1000" smtClean="0">
                <a:solidFill>
                  <a:srgbClr val="5B0091"/>
                </a:solidFill>
                <a:cs typeface="Arial" charset="0"/>
              </a:rPr>
              <a:t> of 32</a:t>
            </a:r>
          </a:p>
        </p:txBody>
      </p:sp>
      <p:sp>
        <p:nvSpPr>
          <p:cNvPr id="140292" name="Text Box 4"/>
          <p:cNvSpPr txBox="1">
            <a:spLocks noChangeArrowheads="1"/>
          </p:cNvSpPr>
          <p:nvPr userDrawn="1"/>
        </p:nvSpPr>
        <p:spPr bwMode="auto">
          <a:xfrm>
            <a:off x="6445250" y="4991105"/>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spAutoFit/>
          </a:bodyPr>
          <a:lstStyle/>
          <a:p>
            <a:pPr algn="r" defTabSz="914310" eaLnBrk="0" fontAlgn="base" hangingPunct="0">
              <a:spcBef>
                <a:spcPct val="0"/>
              </a:spcBef>
              <a:spcAft>
                <a:spcPct val="0"/>
              </a:spcAft>
            </a:pPr>
            <a:r>
              <a:rPr lang="en-GB" altLang="en-US" sz="1000" smtClean="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1"/>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90" y="4625581"/>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4" y="40483"/>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GB" altLang="en-US" smtClean="0"/>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154" algn="l" rtl="0" fontAlgn="base">
        <a:spcBef>
          <a:spcPct val="0"/>
        </a:spcBef>
        <a:spcAft>
          <a:spcPct val="0"/>
        </a:spcAft>
        <a:defRPr sz="2800" b="1">
          <a:solidFill>
            <a:srgbClr val="286DA6"/>
          </a:solidFill>
          <a:latin typeface="Arial" charset="0"/>
        </a:defRPr>
      </a:lvl6pPr>
      <a:lvl7pPr marL="914310" algn="l" rtl="0" fontAlgn="base">
        <a:spcBef>
          <a:spcPct val="0"/>
        </a:spcBef>
        <a:spcAft>
          <a:spcPct val="0"/>
        </a:spcAft>
        <a:defRPr sz="2800" b="1">
          <a:solidFill>
            <a:srgbClr val="286DA6"/>
          </a:solidFill>
          <a:latin typeface="Arial" charset="0"/>
        </a:defRPr>
      </a:lvl7pPr>
      <a:lvl8pPr marL="1371464" algn="l" rtl="0" fontAlgn="base">
        <a:spcBef>
          <a:spcPct val="0"/>
        </a:spcBef>
        <a:spcAft>
          <a:spcPct val="0"/>
        </a:spcAft>
        <a:defRPr sz="2800" b="1">
          <a:solidFill>
            <a:srgbClr val="286DA6"/>
          </a:solidFill>
          <a:latin typeface="Arial" charset="0"/>
        </a:defRPr>
      </a:lvl8pPr>
      <a:lvl9pPr marL="1828619" algn="l" rtl="0" fontAlgn="base">
        <a:spcBef>
          <a:spcPct val="0"/>
        </a:spcBef>
        <a:spcAft>
          <a:spcPct val="0"/>
        </a:spcAft>
        <a:defRPr sz="2800" b="1">
          <a:solidFill>
            <a:srgbClr val="286DA6"/>
          </a:solidFill>
          <a:latin typeface="Arial" charset="0"/>
        </a:defRPr>
      </a:lvl9pPr>
    </p:titleStyle>
    <p:bodyStyle>
      <a:lvl1pPr marL="342866" indent="-342866" algn="l" rtl="0" fontAlgn="base">
        <a:spcBef>
          <a:spcPct val="20000"/>
        </a:spcBef>
        <a:spcAft>
          <a:spcPct val="0"/>
        </a:spcAft>
        <a:buChar char="•"/>
        <a:defRPr sz="3200">
          <a:solidFill>
            <a:schemeClr val="tx1"/>
          </a:solidFill>
          <a:latin typeface="+mn-lt"/>
          <a:ea typeface="+mn-ea"/>
          <a:cs typeface="+mn-cs"/>
        </a:defRPr>
      </a:lvl1pPr>
      <a:lvl2pPr marL="742877" indent="-285722" algn="l" rtl="0" fontAlgn="base">
        <a:spcBef>
          <a:spcPct val="20000"/>
        </a:spcBef>
        <a:spcAft>
          <a:spcPct val="0"/>
        </a:spcAft>
        <a:buChar char="–"/>
        <a:defRPr sz="2800">
          <a:solidFill>
            <a:schemeClr val="tx1"/>
          </a:solidFill>
          <a:latin typeface="+mn-lt"/>
        </a:defRPr>
      </a:lvl2pPr>
      <a:lvl3pPr marL="1142887" indent="-228576" algn="l" rtl="0" fontAlgn="base">
        <a:spcBef>
          <a:spcPct val="20000"/>
        </a:spcBef>
        <a:spcAft>
          <a:spcPct val="0"/>
        </a:spcAft>
        <a:buChar char="•"/>
        <a:defRPr sz="2400">
          <a:solidFill>
            <a:schemeClr val="tx1"/>
          </a:solidFill>
          <a:latin typeface="+mn-lt"/>
        </a:defRPr>
      </a:lvl3pPr>
      <a:lvl4pPr marL="1600040" indent="-228576" algn="l" rtl="0" fontAlgn="base">
        <a:spcBef>
          <a:spcPct val="20000"/>
        </a:spcBef>
        <a:spcAft>
          <a:spcPct val="0"/>
        </a:spcAft>
        <a:buChar char="–"/>
        <a:defRPr sz="2000">
          <a:solidFill>
            <a:schemeClr val="tx1"/>
          </a:solidFill>
          <a:latin typeface="+mn-lt"/>
        </a:defRPr>
      </a:lvl4pPr>
      <a:lvl5pPr marL="2057195" indent="-228576" algn="l" rtl="0" fontAlgn="base">
        <a:spcBef>
          <a:spcPct val="20000"/>
        </a:spcBef>
        <a:spcAft>
          <a:spcPct val="0"/>
        </a:spcAft>
        <a:buChar char="»"/>
        <a:defRPr sz="2000">
          <a:solidFill>
            <a:schemeClr val="tx1"/>
          </a:solidFill>
          <a:latin typeface="+mn-lt"/>
        </a:defRPr>
      </a:lvl5pPr>
      <a:lvl6pPr marL="2514348" indent="-228576" algn="l" rtl="0" fontAlgn="base">
        <a:spcBef>
          <a:spcPct val="20000"/>
        </a:spcBef>
        <a:spcAft>
          <a:spcPct val="0"/>
        </a:spcAft>
        <a:buChar char="»"/>
        <a:defRPr sz="2000">
          <a:solidFill>
            <a:schemeClr val="tx1"/>
          </a:solidFill>
          <a:latin typeface="+mn-lt"/>
        </a:defRPr>
      </a:lvl6pPr>
      <a:lvl7pPr marL="2971504" indent="-228576" algn="l" rtl="0" fontAlgn="base">
        <a:spcBef>
          <a:spcPct val="20000"/>
        </a:spcBef>
        <a:spcAft>
          <a:spcPct val="0"/>
        </a:spcAft>
        <a:buChar char="»"/>
        <a:defRPr sz="2000">
          <a:solidFill>
            <a:schemeClr val="tx1"/>
          </a:solidFill>
          <a:latin typeface="+mn-lt"/>
        </a:defRPr>
      </a:lvl7pPr>
      <a:lvl8pPr marL="3428658" indent="-228576" algn="l" rtl="0" fontAlgn="base">
        <a:spcBef>
          <a:spcPct val="20000"/>
        </a:spcBef>
        <a:spcAft>
          <a:spcPct val="0"/>
        </a:spcAft>
        <a:buChar char="»"/>
        <a:defRPr sz="2000">
          <a:solidFill>
            <a:schemeClr val="tx1"/>
          </a:solidFill>
          <a:latin typeface="+mn-lt"/>
        </a:defRPr>
      </a:lvl8pPr>
      <a:lvl9pPr marL="3885812" indent="-22857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4" tIns="34289" rIns="68574" bIns="3428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5"/>
            <a:ext cx="8229600" cy="3394472"/>
          </a:xfrm>
          <a:prstGeom prst="rect">
            <a:avLst/>
          </a:prstGeom>
        </p:spPr>
        <p:txBody>
          <a:bodyPr vert="horz" lIns="68574" tIns="34289" rIns="68574"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336"/>
            <a:ext cx="2133600" cy="273844"/>
          </a:xfrm>
          <a:prstGeom prst="rect">
            <a:avLst/>
          </a:prstGeom>
        </p:spPr>
        <p:txBody>
          <a:bodyPr vert="horz" lIns="68574" tIns="34289" rIns="68574" bIns="34289" rtlCol="0" anchor="ctr"/>
          <a:lstStyle>
            <a:lvl1pPr algn="l">
              <a:defRPr sz="900">
                <a:solidFill>
                  <a:schemeClr val="tx1">
                    <a:tint val="75000"/>
                  </a:schemeClr>
                </a:solidFill>
              </a:defRPr>
            </a:lvl1pPr>
          </a:lstStyle>
          <a:p>
            <a:fld id="{9EE4FE77-FB8F-440E-ACC6-C186698785E6}" type="datetimeFigureOut">
              <a:rPr lang="en-GB" smtClean="0">
                <a:solidFill>
                  <a:prstClr val="black">
                    <a:tint val="75000"/>
                  </a:prstClr>
                </a:solidFill>
              </a:rPr>
              <a:pPr/>
              <a:t>21/05/2019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336"/>
            <a:ext cx="28956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336"/>
            <a:ext cx="2133600" cy="273844"/>
          </a:xfrm>
          <a:prstGeom prst="rect">
            <a:avLst/>
          </a:prstGeom>
        </p:spPr>
        <p:txBody>
          <a:bodyPr vert="horz" lIns="68574" tIns="34289" rIns="68574" bIns="34289" rtlCol="0" anchor="ctr"/>
          <a:lstStyle>
            <a:lvl1pPr algn="r">
              <a:defRPr sz="900">
                <a:solidFill>
                  <a:schemeClr val="tx1">
                    <a:tint val="75000"/>
                  </a:schemeClr>
                </a:solidFill>
              </a:defRPr>
            </a:lvl1pPr>
          </a:lstStyle>
          <a:p>
            <a:fld id="{A7784E81-0231-46C4-B9F6-13669B726ED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667638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57" indent="-214293" algn="l" defTabSz="68573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65" indent="-171434" algn="l" defTabSz="68573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30"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896"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762"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28"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94"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361" indent="-171434"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5"/>
            <a:ext cx="82296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322"/>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9EE4FE77-FB8F-440E-ACC6-C186698785E6}" type="datetimeFigureOut">
              <a:rPr lang="en-GB" smtClean="0">
                <a:solidFill>
                  <a:prstClr val="black">
                    <a:tint val="75000"/>
                  </a:prstClr>
                </a:solidFill>
              </a:rPr>
              <a:pPr defTabSz="685800"/>
              <a:t>21/05/2019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322"/>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322"/>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A7784E81-0231-46C4-B9F6-13669B726ED5}"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2386305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highamspark.fireflycloud.net/" TargetMode="External"/><Relationship Id="rId7" Type="http://schemas.openxmlformats.org/officeDocument/2006/relationships/hyperlink" Target="https://www.youtube.com/channel/UCuvnztKGXBYUuEm6LUmFLGg" TargetMode="External"/><Relationship Id="rId2" Type="http://schemas.openxmlformats.org/officeDocument/2006/relationships/notesSlide" Target="../notesSlides/notesSlide1.xml"/><Relationship Id="rId1" Type="http://schemas.openxmlformats.org/officeDocument/2006/relationships/slideLayout" Target="../slideLayouts/slideLayout93.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hyperlink" Target="https://www.pearsonactivelearn.com/"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twitter.com/hpscience"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activeteachonline.com/product/view/id/335/page/64/mode/dps?modal=/player/animation/id/39082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activeteachonline.com/product/view/id/335/page/64/mode/dps?modal=/player/animation/id/39082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twig-world.com/film/what-is-a-food-chain-1223/"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https://www.twig-world.com/film/oceanic-food-chain-1225/" TargetMode="Externa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8.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48.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48.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48.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48.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48.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48.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hyperlink" Target="https://www.activeteachonline.com/product/view/id/335/page/64/mode/dps?modal=/player/animation/id/390820" TargetMode="External"/><Relationship Id="rId2" Type="http://schemas.openxmlformats.org/officeDocument/2006/relationships/hyperlink" Target="https://www.twig-world.com/film/pollution-water-1252/"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activeteachonline.com/product/view/id/335/page/64/mode/dps?modal=/player/animation/id/390820" TargetMode="External"/><Relationship Id="rId2" Type="http://schemas.openxmlformats.org/officeDocument/2006/relationships/hyperlink" Target="https://www.twig-world.com/film/pollution-water-1252/" TargetMode="Externa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8.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7.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6.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8.png"/><Relationship Id="rId18" Type="http://schemas.openxmlformats.org/officeDocument/2006/relationships/image" Target="../media/image51.jpeg"/><Relationship Id="rId26" Type="http://schemas.openxmlformats.org/officeDocument/2006/relationships/image" Target="../media/image57.png"/><Relationship Id="rId3" Type="http://schemas.openxmlformats.org/officeDocument/2006/relationships/notesSlide" Target="../notesSlides/notesSlide13.xml"/><Relationship Id="rId21" Type="http://schemas.openxmlformats.org/officeDocument/2006/relationships/image" Target="../media/image53.jpeg"/><Relationship Id="rId7" Type="http://schemas.openxmlformats.org/officeDocument/2006/relationships/image" Target="../media/image44.png"/><Relationship Id="rId12" Type="http://schemas.openxmlformats.org/officeDocument/2006/relationships/image" Target="../media/image13.png"/><Relationship Id="rId17" Type="http://schemas.openxmlformats.org/officeDocument/2006/relationships/hyperlink" Target="http://www.google.com/url?sa=i&amp;rct=j&amp;q=&amp;esrc=s&amp;source=images&amp;cd=&amp;cad=rja&amp;uact=8&amp;docid=zInxbeK6TiuQdM&amp;tbnid=tqq80cDGDuDFXM:&amp;ved=0CAUQjRw&amp;url=http://demux.co.uk/blog/video-evidence-why-wont-all-dvds-work-in-your-dvd-player/&amp;ei=74VOU-GyA6_50gX8y4HoDg&amp;bvm=bv.64764171,d.d2k&amp;psig=AFQjCNHDXZBmaWWt2X1gRHYGOT4UVwwfSQ&amp;ust=1397741422351615" TargetMode="External"/><Relationship Id="rId25" Type="http://schemas.openxmlformats.org/officeDocument/2006/relationships/image" Target="../media/image56.png"/><Relationship Id="rId33" Type="http://schemas.openxmlformats.org/officeDocument/2006/relationships/image" Target="../media/image60.png"/><Relationship Id="rId2" Type="http://schemas.openxmlformats.org/officeDocument/2006/relationships/slideLayout" Target="../slideLayouts/slideLayout7.xml"/><Relationship Id="rId16" Type="http://schemas.openxmlformats.org/officeDocument/2006/relationships/image" Target="../media/image50.jpeg"/><Relationship Id="rId20" Type="http://schemas.openxmlformats.org/officeDocument/2006/relationships/image" Target="../media/image52.gif"/><Relationship Id="rId29" Type="http://schemas.openxmlformats.org/officeDocument/2006/relationships/image" Target="../media/image59.png"/><Relationship Id="rId1" Type="http://schemas.openxmlformats.org/officeDocument/2006/relationships/vmlDrawing" Target="../drawings/vmlDrawing1.vml"/><Relationship Id="rId6" Type="http://schemas.openxmlformats.org/officeDocument/2006/relationships/image" Target="../media/image43.png"/><Relationship Id="rId11" Type="http://schemas.openxmlformats.org/officeDocument/2006/relationships/image" Target="../media/image47.jpeg"/><Relationship Id="rId24" Type="http://schemas.openxmlformats.org/officeDocument/2006/relationships/image" Target="../media/image55.png"/><Relationship Id="rId32" Type="http://schemas.openxmlformats.org/officeDocument/2006/relationships/image" Target="../media/image11.png"/><Relationship Id="rId5" Type="http://schemas.openxmlformats.org/officeDocument/2006/relationships/image" Target="../media/image42.wmf"/><Relationship Id="rId15" Type="http://schemas.openxmlformats.org/officeDocument/2006/relationships/hyperlink" Target="https://www.google.com/url?sa=i&amp;rct=j&amp;q=&amp;esrc=s&amp;source=images&amp;cd=&amp;cad=rja&amp;uact=8&amp;docid=3O2HzmmLaPBbWM&amp;tbnid=f1NL8qhiqHE1sM:&amp;ved=0CAUQjRw&amp;url=https://vimeo.com/&amp;ei=0IVOU53uNKfP0QWu0oHoBw&amp;bvm=bv.64764171,d.d2k&amp;psig=AFQjCNGOoN6Eg4RjZPDO3dYdZU1K2gfJaQ&amp;ust=1397741380798313" TargetMode="External"/><Relationship Id="rId23" Type="http://schemas.openxmlformats.org/officeDocument/2006/relationships/image" Target="../media/image54.png"/><Relationship Id="rId28" Type="http://schemas.openxmlformats.org/officeDocument/2006/relationships/image" Target="../media/image58.jpeg"/><Relationship Id="rId10" Type="http://schemas.openxmlformats.org/officeDocument/2006/relationships/image" Target="../media/image46.jpeg"/><Relationship Id="rId19" Type="http://schemas.openxmlformats.org/officeDocument/2006/relationships/hyperlink" Target="http://www.google.com/url?sa=i&amp;rct=j&amp;q=&amp;esrc=s&amp;source=images&amp;cd=&amp;cad=rja&amp;uact=8&amp;docid=C43MYYDPIfpn2M&amp;tbnid=QAbw63W2eIa83M:&amp;ved=0CAUQjRw&amp;url=http://adriancheok.info/category-speech/adrian-david-cheok-speaker-new-scientist-panel/&amp;ei=P4ZOU8OwEfKY0QX-2YGwBw&amp;bvm=bv.64764171,d.d2k&amp;psig=AFQjCNFkby2tpRwe-DKrnfZEF7NlAqb_Vw&amp;ust=1397741492186946" TargetMode="External"/><Relationship Id="rId31" Type="http://schemas.openxmlformats.org/officeDocument/2006/relationships/hyperlink" Target="https://highamspark.fireflycloud.net/" TargetMode="External"/><Relationship Id="rId4" Type="http://schemas.openxmlformats.org/officeDocument/2006/relationships/oleObject" Target="../embeddings/oleObject1.bin"/><Relationship Id="rId9" Type="http://schemas.openxmlformats.org/officeDocument/2006/relationships/hyperlink" Target="https://www.google.com/url?sa=i&amp;rct=j&amp;q=&amp;esrc=s&amp;source=images&amp;cd=&amp;cad=rja&amp;uact=8&amp;docid=jqW08-cNR02bFM&amp;tbnid=1yOS7qKZC7nt7M:&amp;ved=0CAUQjRw&amp;url=https://about.twitter.com/press/brand-assets&amp;ei=4IJOU6PDIaGj0QWG3YCYBQ&amp;bvm=bv.64764171,d.d2k&amp;psig=AFQjCNHm-AHzRwCHqY2bzscR0whZP3HBzQ&amp;ust=1397740639231888" TargetMode="External"/><Relationship Id="rId14" Type="http://schemas.openxmlformats.org/officeDocument/2006/relationships/image" Target="../media/image49.gif"/><Relationship Id="rId22" Type="http://schemas.openxmlformats.org/officeDocument/2006/relationships/hyperlink" Target="http://www.google.com/url?sa=i&amp;rct=j&amp;q=&amp;esrc=s&amp;source=images&amp;cd=&amp;cad=rja&amp;uact=8&amp;docid=g2V8bGN4McqsuM&amp;tbnid=zdaUD2dUC3s09M:&amp;ved=0CAUQjRw&amp;url=http://pixabay.com/en/paint-green-pen-felt-pen-149371/&amp;ei=sodOU6m_HLGS0QWmv4GIBw&amp;bvm=bv.64764171,d.d2k&amp;psig=AFQjCNExHoJU_o1GzH4Qch9j0JrxKpDSGQ&amp;ust=1397741791342220" TargetMode="External"/><Relationship Id="rId27" Type="http://schemas.openxmlformats.org/officeDocument/2006/relationships/hyperlink" Target="http://www.mobileapptesting.com/wp-content/uploads/2012/10/Mobile-Apps.jpg" TargetMode="External"/><Relationship Id="rId30"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hyperlink" Target="http://www.google.com/url?sa=i&amp;rct=j&amp;q=&amp;esrc=s&amp;source=images&amp;cd=&amp;cad=rja&amp;uact=8&amp;docid=h4yvivE2PfflxM&amp;tbnid=-iI4_NyLx97YiM:&amp;ved=0CAUQjRw&amp;url=http://mysteryezekude.deviantart.com/art/Keep-Quiet-186524173&amp;ei=V5BOU8PZHaSW0QXl1oDABg&amp;bvm=bv.64764171,d.d2k&amp;psig=AFQjCNFLnHhnlK3wrovkdggo5Ih79G27pg&amp;ust=1397744033673517" TargetMode="Externa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www.google.com/url?sa=i&amp;rct=j&amp;q=&amp;esrc=s&amp;source=images&amp;cd=&amp;cad=rja&amp;uact=8&amp;docid=wISj3_swnIIF6M&amp;tbnid=YffVb-vLlK7K_M:&amp;ved=0CAUQjRw&amp;url=http://office.about.com/od/Office365/ss/Excel-2013-Gallery-Of-Features.htm&amp;ei=XZFOU4edM9Ca0QWbsICwDw&amp;bvm=bv.64764171,d.d2k&amp;psig=AFQjCNGq6d2h63N8FeL414jsjquknsGVdg&amp;ust=139774434841085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4.bp.blogspot.com/-fzqWo07SXiA/UF8v2zGw1FI/AAAAAAAAAD0/29ok1MNQQTA/s1600/ClassDojo-Logo-Wordpress.jpg" TargetMode="External"/><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hyperlink" Target="http://www.google.com/url?sa=i&amp;rct=j&amp;q=&amp;esrc=s&amp;source=images&amp;cd=&amp;cad=rja&amp;uact=8&amp;docid=h4yvivE2PfflxM&amp;tbnid=-iI4_NyLx97YiM:&amp;ved=0CAUQjRw&amp;url=http://mysteryezekude.deviantart.com/art/Keep-Quiet-186524173&amp;ei=V5BOU8PZHaSW0QXl1oDABg&amp;bvm=bv.64764171,d.d2k&amp;psig=AFQjCNFLnHhnlK3wrovkdggo5Ih79G27pg&amp;ust=1397744033673517" TargetMode="External"/><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activeteachonline.com/product/view/id/335/page/64/mode/dps?modal=/player/video/id/389232" TargetMode="External"/><Relationship Id="rId1" Type="http://schemas.openxmlformats.org/officeDocument/2006/relationships/slideLayout" Target="../slideLayouts/slideLayout87.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3.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g-world.com/film/algae-1200/" TargetMode="External"/><Relationship Id="rId2" Type="http://schemas.openxmlformats.org/officeDocument/2006/relationships/hyperlink" Target="https://www.twig-world.com/film/photosynthesis-1186/" TargetMode="External"/><Relationship Id="rId1" Type="http://schemas.openxmlformats.org/officeDocument/2006/relationships/slideLayout" Target="../slideLayouts/slideLayout7.xml"/><Relationship Id="rId4"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11983" y="1329612"/>
            <a:ext cx="8174432" cy="971550"/>
          </a:xfrm>
        </p:spPr>
        <p:txBody>
          <a:bodyPr>
            <a:normAutofit/>
          </a:bodyPr>
          <a:lstStyle/>
          <a:p>
            <a:r>
              <a:rPr lang="en-GB" dirty="0" smtClean="0">
                <a:latin typeface="+mj-lt"/>
              </a:rPr>
              <a:t>To be able to explain what protoctists are and how they use photosynthesis. </a:t>
            </a:r>
            <a:endParaRPr lang="en-GB" dirty="0">
              <a:latin typeface="+mj-lt"/>
            </a:endParaRPr>
          </a:p>
        </p:txBody>
      </p:sp>
      <p:sp>
        <p:nvSpPr>
          <p:cNvPr id="4" name="Text Placeholder 3"/>
          <p:cNvSpPr>
            <a:spLocks noGrp="1"/>
          </p:cNvSpPr>
          <p:nvPr>
            <p:ph type="body" sz="quarter" idx="14"/>
          </p:nvPr>
        </p:nvSpPr>
        <p:spPr>
          <a:xfrm>
            <a:off x="51" y="2874073"/>
            <a:ext cx="9143950" cy="2269431"/>
          </a:xfrm>
          <a:solidFill>
            <a:srgbClr val="EAEAEA"/>
          </a:solidFill>
        </p:spPr>
        <p:txBody>
          <a:bodyPr/>
          <a:lstStyle/>
          <a:p>
            <a:endParaRPr lang="en-GB" dirty="0"/>
          </a:p>
        </p:txBody>
      </p:sp>
      <p:sp>
        <p:nvSpPr>
          <p:cNvPr id="10" name="Text Box 17"/>
          <p:cNvSpPr txBox="1">
            <a:spLocks noChangeArrowheads="1"/>
          </p:cNvSpPr>
          <p:nvPr/>
        </p:nvSpPr>
        <p:spPr bwMode="auto">
          <a:xfrm>
            <a:off x="203878" y="168126"/>
            <a:ext cx="8043504" cy="56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3" tIns="34289" rIns="68573" bIns="3428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715" fontAlgn="base">
              <a:spcBef>
                <a:spcPct val="0"/>
              </a:spcBef>
              <a:spcAft>
                <a:spcPct val="0"/>
              </a:spcAft>
              <a:defRPr/>
            </a:pPr>
            <a:r>
              <a:rPr lang="en-GB" sz="3200" u="sng" kern="0" dirty="0" smtClean="0">
                <a:solidFill>
                  <a:srgbClr val="000000"/>
                </a:solidFill>
                <a:latin typeface="Comic Sans MS" pitchFamily="66" charset="0"/>
              </a:rPr>
              <a:t>8Dd Protoctists</a:t>
            </a:r>
            <a:endParaRPr lang="en-GB" sz="3200" u="sng" kern="0" dirty="0">
              <a:solidFill>
                <a:srgbClr val="000000"/>
              </a:solidFill>
              <a:latin typeface="Comic Sans MS" pitchFamily="66" charset="0"/>
            </a:endParaRPr>
          </a:p>
        </p:txBody>
      </p:sp>
      <p:pic>
        <p:nvPicPr>
          <p:cNvPr id="11" name="Picture 2" descr="https://firefly.archbishoptemple.lancs.sch.uk/Templates/lib/core/login/images/school-log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381" y="4635356"/>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92488" y="4723837"/>
            <a:ext cx="2845978" cy="327029"/>
          </a:xfrm>
          <a:prstGeom prst="rect">
            <a:avLst/>
          </a:prstGeom>
        </p:spPr>
      </p:pic>
      <p:pic>
        <p:nvPicPr>
          <p:cNvPr id="14" name="Picture 13" descr="yt-brand-standard-logo-95x40.png">
            <a:hlinkClick r:id="rId7"/>
          </p:cNvPr>
          <p:cNvPicPr>
            <a:picLocks noChangeAspect="1"/>
          </p:cNvPicPr>
          <p:nvPr/>
        </p:nvPicPr>
        <p:blipFill>
          <a:blip r:embed="rId8" cstate="print"/>
          <a:stretch>
            <a:fillRect/>
          </a:stretch>
        </p:blipFill>
        <p:spPr>
          <a:xfrm>
            <a:off x="2247702" y="4698923"/>
            <a:ext cx="857891" cy="361217"/>
          </a:xfrm>
          <a:prstGeom prst="rect">
            <a:avLst/>
          </a:prstGeom>
        </p:spPr>
      </p:pic>
      <p:pic>
        <p:nvPicPr>
          <p:cNvPr id="16" name="Picture 2">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118610" y="4718957"/>
            <a:ext cx="1878012" cy="3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18"/>
          <p:cNvSpPr>
            <a:spLocks noChangeArrowheads="1"/>
          </p:cNvSpPr>
          <p:nvPr/>
        </p:nvSpPr>
        <p:spPr bwMode="auto">
          <a:xfrm>
            <a:off x="0" y="2561549"/>
            <a:ext cx="2844915" cy="1564463"/>
          </a:xfrm>
          <a:prstGeom prst="cloudCallout">
            <a:avLst>
              <a:gd name="adj1" fmla="val 68363"/>
              <a:gd name="adj2" fmla="val 55457"/>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What labels can you add to this cell?</a:t>
            </a:r>
            <a:endParaRPr lang="en-GB" altLang="en-US" sz="1800" dirty="0">
              <a:solidFill>
                <a:srgbClr val="000000"/>
              </a:solidFill>
              <a:latin typeface="Arial" panose="020B0604020202020204" pitchFamily="34" charset="0"/>
            </a:endParaRPr>
          </a:p>
        </p:txBody>
      </p:sp>
      <p:pic>
        <p:nvPicPr>
          <p:cNvPr id="6" name="Picture 5"/>
          <p:cNvPicPr>
            <a:picLocks noChangeAspect="1"/>
          </p:cNvPicPr>
          <p:nvPr/>
        </p:nvPicPr>
        <p:blipFill rotWithShape="1">
          <a:blip r:embed="rId11"/>
          <a:srcRect l="25707" t="26648" r="26481" b="29318"/>
          <a:stretch/>
        </p:blipFill>
        <p:spPr>
          <a:xfrm>
            <a:off x="3945162" y="2913952"/>
            <a:ext cx="3875135" cy="2230605"/>
          </a:xfrm>
          <a:prstGeom prst="rect">
            <a:avLst/>
          </a:prstGeom>
        </p:spPr>
      </p:pic>
    </p:spTree>
    <p:extLst>
      <p:ext uri="{BB962C8B-B14F-4D97-AF65-F5344CB8AC3E}">
        <p14:creationId xmlns:p14="http://schemas.microsoft.com/office/powerpoint/2010/main" val="30671714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1"/>
          <p:cNvSpPr>
            <a:spLocks noChangeArrowheads="1"/>
          </p:cNvSpPr>
          <p:nvPr/>
        </p:nvSpPr>
        <p:spPr bwMode="auto">
          <a:xfrm>
            <a:off x="113211" y="67779"/>
            <a:ext cx="9030789" cy="985958"/>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lvl="0" indent="-265510" defTabSz="685800" fontAlgn="base">
              <a:spcBef>
                <a:spcPct val="0"/>
              </a:spcBef>
              <a:spcAft>
                <a:spcPct val="0"/>
              </a:spcAft>
              <a:buFont typeface="Wingdings 2" panose="05020102010507070707" pitchFamily="18" charset="2"/>
              <a:buChar char="!"/>
              <a:defRPr/>
            </a:pPr>
            <a:r>
              <a:rPr lang="en-GB" altLang="en-US" sz="2000" kern="0" dirty="0" smtClean="0">
                <a:solidFill>
                  <a:srgbClr val="000000"/>
                </a:solidFill>
                <a:cs typeface="Arial" panose="020B0604020202020204" pitchFamily="34" charset="0"/>
                <a:sym typeface="Wingdings" panose="05000000000000000000" pitchFamily="2" charset="2"/>
              </a:rPr>
              <a:t>Watch the following animation and explain how light affects the rate photosynthesis in algae.</a:t>
            </a:r>
            <a:r>
              <a:rPr lang="en-GB" sz="2000" dirty="0">
                <a:hlinkClick r:id="rId2"/>
              </a:rPr>
              <a:t> </a:t>
            </a:r>
            <a:endParaRPr lang="en-GB" sz="2000" dirty="0" smtClean="0">
              <a:hlinkClick r:id="rId2"/>
            </a:endParaRPr>
          </a:p>
          <a:p>
            <a:pPr marL="0" lvl="0" indent="0" defTabSz="685800" fontAlgn="base">
              <a:spcBef>
                <a:spcPct val="0"/>
              </a:spcBef>
              <a:spcAft>
                <a:spcPct val="0"/>
              </a:spcAft>
              <a:buNone/>
              <a:defRPr/>
            </a:pPr>
            <a:r>
              <a:rPr lang="en-GB" sz="1200" dirty="0" smtClean="0">
                <a:hlinkClick r:id="rId2"/>
              </a:rPr>
              <a:t>https</a:t>
            </a:r>
            <a:r>
              <a:rPr lang="en-GB" sz="1200" dirty="0">
                <a:hlinkClick r:id="rId2"/>
              </a:rPr>
              <a:t>://www.activeteachonline.com/product/view/id/335/page/64/mode/dps?modal=/player/animation/id/390820</a:t>
            </a:r>
            <a:endParaRPr lang="en-GB" altLang="en-US" sz="1200" kern="0" dirty="0" smtClean="0">
              <a:solidFill>
                <a:srgbClr val="000000"/>
              </a:solidFill>
              <a:cs typeface="Arial" panose="020B0604020202020204" pitchFamily="34" charset="0"/>
              <a:sym typeface="Wingdings" panose="05000000000000000000" pitchFamily="2" charset="2"/>
            </a:endParaRPr>
          </a:p>
        </p:txBody>
      </p:sp>
      <p:sp>
        <p:nvSpPr>
          <p:cNvPr id="6" name="TextBox 5"/>
          <p:cNvSpPr txBox="1"/>
          <p:nvPr/>
        </p:nvSpPr>
        <p:spPr>
          <a:xfrm>
            <a:off x="505097" y="1306286"/>
            <a:ext cx="7463246" cy="2246769"/>
          </a:xfrm>
          <a:prstGeom prst="rect">
            <a:avLst/>
          </a:prstGeom>
          <a:noFill/>
        </p:spPr>
        <p:txBody>
          <a:bodyPr wrap="square" rtlCol="0">
            <a:spAutoFit/>
          </a:bodyPr>
          <a:lstStyle/>
          <a:p>
            <a:r>
              <a:rPr lang="en-GB" dirty="0" smtClean="0">
                <a:solidFill>
                  <a:srgbClr val="6699FF"/>
                </a:solidFill>
              </a:rPr>
              <a:t>Hint Questions:</a:t>
            </a:r>
          </a:p>
          <a:p>
            <a:endParaRPr lang="en-GB" dirty="0" smtClean="0">
              <a:solidFill>
                <a:srgbClr val="6699FF"/>
              </a:solidFill>
            </a:endParaRPr>
          </a:p>
          <a:p>
            <a:r>
              <a:rPr lang="en-GB" dirty="0" smtClean="0">
                <a:solidFill>
                  <a:srgbClr val="6699FF"/>
                </a:solidFill>
              </a:rPr>
              <a:t>What do we mean by rate of reaction?</a:t>
            </a:r>
          </a:p>
          <a:p>
            <a:endParaRPr lang="en-GB" dirty="0" smtClean="0">
              <a:solidFill>
                <a:srgbClr val="6699FF"/>
              </a:solidFill>
            </a:endParaRPr>
          </a:p>
          <a:p>
            <a:r>
              <a:rPr lang="en-GB" dirty="0">
                <a:solidFill>
                  <a:srgbClr val="6699FF"/>
                </a:solidFill>
              </a:rPr>
              <a:t>What gas is present in the bubbles produced</a:t>
            </a:r>
            <a:r>
              <a:rPr lang="en-GB" dirty="0" smtClean="0">
                <a:solidFill>
                  <a:srgbClr val="6699FF"/>
                </a:solidFill>
              </a:rPr>
              <a:t>?</a:t>
            </a:r>
          </a:p>
          <a:p>
            <a:endParaRPr lang="en-GB" dirty="0">
              <a:solidFill>
                <a:srgbClr val="6699FF"/>
              </a:solidFill>
            </a:endParaRPr>
          </a:p>
          <a:p>
            <a:r>
              <a:rPr lang="en-GB" dirty="0" smtClean="0">
                <a:solidFill>
                  <a:srgbClr val="6699FF"/>
                </a:solidFill>
              </a:rPr>
              <a:t>Are there more or less bubbles produced by algae in lots of light? Why?</a:t>
            </a:r>
          </a:p>
          <a:p>
            <a:endParaRPr lang="en-GB" dirty="0">
              <a:solidFill>
                <a:srgbClr val="6699FF"/>
              </a:solidFill>
            </a:endParaRPr>
          </a:p>
          <a:p>
            <a:endParaRPr lang="en-GB" dirty="0">
              <a:solidFill>
                <a:srgbClr val="6699FF"/>
              </a:solidFill>
            </a:endParaRPr>
          </a:p>
          <a:p>
            <a:r>
              <a:rPr lang="en-GB" dirty="0" smtClean="0">
                <a:solidFill>
                  <a:srgbClr val="6699FF"/>
                </a:solidFill>
              </a:rPr>
              <a:t> </a:t>
            </a:r>
            <a:endParaRPr lang="en-GB" dirty="0">
              <a:solidFill>
                <a:srgbClr val="6699FF"/>
              </a:solidFill>
            </a:endParaRPr>
          </a:p>
        </p:txBody>
      </p:sp>
    </p:spTree>
    <p:extLst>
      <p:ext uri="{BB962C8B-B14F-4D97-AF65-F5344CB8AC3E}">
        <p14:creationId xmlns:p14="http://schemas.microsoft.com/office/powerpoint/2010/main" val="1665962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8342" y="714103"/>
            <a:ext cx="7463246" cy="523220"/>
          </a:xfrm>
          <a:prstGeom prst="rect">
            <a:avLst/>
          </a:prstGeom>
          <a:noFill/>
        </p:spPr>
        <p:txBody>
          <a:bodyPr wrap="square" rtlCol="0">
            <a:spAutoFit/>
          </a:bodyPr>
          <a:lstStyle/>
          <a:p>
            <a:endParaRPr lang="en-GB" b="1" u="sng" dirty="0">
              <a:solidFill>
                <a:srgbClr val="6699FF"/>
              </a:solidFill>
            </a:endParaRPr>
          </a:p>
          <a:p>
            <a:r>
              <a:rPr lang="en-GB" b="1" u="sng" dirty="0" smtClean="0">
                <a:solidFill>
                  <a:srgbClr val="6699FF"/>
                </a:solidFill>
              </a:rPr>
              <a:t> </a:t>
            </a:r>
            <a:endParaRPr lang="en-GB" b="1" u="sng" dirty="0">
              <a:solidFill>
                <a:srgbClr val="6699FF"/>
              </a:solidFill>
            </a:endParaRPr>
          </a:p>
        </p:txBody>
      </p:sp>
      <p:sp>
        <p:nvSpPr>
          <p:cNvPr id="4" name="AutoShape 21"/>
          <p:cNvSpPr>
            <a:spLocks noChangeArrowheads="1"/>
          </p:cNvSpPr>
          <p:nvPr/>
        </p:nvSpPr>
        <p:spPr bwMode="auto">
          <a:xfrm>
            <a:off x="113211" y="98259"/>
            <a:ext cx="9030789" cy="358941"/>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lvl="0" indent="-265510" defTabSz="685800" fontAlgn="base">
              <a:spcBef>
                <a:spcPct val="0"/>
              </a:spcBef>
              <a:spcAft>
                <a:spcPct val="0"/>
              </a:spcAft>
              <a:buFont typeface="Wingdings 2" panose="05020102010507070707" pitchFamily="18" charset="2"/>
              <a:buChar char="!"/>
              <a:defRPr/>
            </a:pPr>
            <a:r>
              <a:rPr lang="en-GB" altLang="en-US" sz="2000" kern="0" dirty="0" smtClean="0">
                <a:solidFill>
                  <a:srgbClr val="000000"/>
                </a:solidFill>
                <a:cs typeface="Arial" panose="020B0604020202020204" pitchFamily="34" charset="0"/>
                <a:sym typeface="Wingdings" panose="05000000000000000000" pitchFamily="2" charset="2"/>
              </a:rPr>
              <a:t>Look at your partners work. Give them a WWW and an EBI:</a:t>
            </a:r>
            <a:endParaRPr lang="en-GB" sz="2000" dirty="0" smtClean="0">
              <a:solidFill>
                <a:srgbClr val="00CC00"/>
              </a:solidFill>
              <a:hlinkClick r:id="rId2"/>
            </a:endParaRPr>
          </a:p>
          <a:p>
            <a:pPr marL="0" lvl="0" indent="0" defTabSz="685800" fontAlgn="base">
              <a:spcBef>
                <a:spcPct val="0"/>
              </a:spcBef>
              <a:spcAft>
                <a:spcPct val="0"/>
              </a:spcAft>
              <a:buNone/>
              <a:defRPr/>
            </a:pPr>
            <a:endParaRPr lang="en-GB" sz="2000" dirty="0" smtClean="0">
              <a:solidFill>
                <a:srgbClr val="00CC00"/>
              </a:solidFill>
              <a:hlinkClick r:id="rId2"/>
            </a:endParaRPr>
          </a:p>
        </p:txBody>
      </p:sp>
      <p:sp>
        <p:nvSpPr>
          <p:cNvPr id="2" name="Rectangle 1"/>
          <p:cNvSpPr/>
          <p:nvPr/>
        </p:nvSpPr>
        <p:spPr>
          <a:xfrm>
            <a:off x="269306" y="667936"/>
            <a:ext cx="5586786" cy="584775"/>
          </a:xfrm>
          <a:prstGeom prst="rect">
            <a:avLst/>
          </a:prstGeom>
        </p:spPr>
        <p:txBody>
          <a:bodyPr wrap="none">
            <a:spAutoFit/>
          </a:bodyPr>
          <a:lstStyle/>
          <a:p>
            <a:pPr lvl="0" defTabSz="685800" fontAlgn="base">
              <a:spcBef>
                <a:spcPct val="0"/>
              </a:spcBef>
              <a:spcAft>
                <a:spcPct val="0"/>
              </a:spcAft>
              <a:defRPr/>
            </a:pPr>
            <a:r>
              <a:rPr lang="en-GB" altLang="en-US" sz="1800" b="1" u="sng" kern="0" dirty="0" smtClean="0">
                <a:solidFill>
                  <a:srgbClr val="000000"/>
                </a:solidFill>
                <a:cs typeface="Arial" panose="020B0604020202020204" pitchFamily="34" charset="0"/>
                <a:sym typeface="Wingdings" panose="05000000000000000000" pitchFamily="2" charset="2"/>
              </a:rPr>
              <a:t>Explain </a:t>
            </a:r>
            <a:r>
              <a:rPr lang="en-GB" altLang="en-US" sz="1800" b="1" u="sng" kern="0" dirty="0">
                <a:solidFill>
                  <a:srgbClr val="000000"/>
                </a:solidFill>
                <a:cs typeface="Arial" panose="020B0604020202020204" pitchFamily="34" charset="0"/>
                <a:sym typeface="Wingdings" panose="05000000000000000000" pitchFamily="2" charset="2"/>
              </a:rPr>
              <a:t>how light affects </a:t>
            </a:r>
            <a:r>
              <a:rPr lang="en-GB" altLang="en-US" sz="1800" b="1" u="sng" kern="0" dirty="0" smtClean="0">
                <a:solidFill>
                  <a:srgbClr val="000000"/>
                </a:solidFill>
                <a:cs typeface="Arial" panose="020B0604020202020204" pitchFamily="34" charset="0"/>
                <a:sym typeface="Wingdings" panose="05000000000000000000" pitchFamily="2" charset="2"/>
              </a:rPr>
              <a:t>the rate photosynthesis </a:t>
            </a:r>
            <a:r>
              <a:rPr lang="en-GB" altLang="en-US" sz="1800" b="1" u="sng" kern="0" dirty="0">
                <a:solidFill>
                  <a:srgbClr val="000000"/>
                </a:solidFill>
                <a:cs typeface="Arial" panose="020B0604020202020204" pitchFamily="34" charset="0"/>
                <a:sym typeface="Wingdings" panose="05000000000000000000" pitchFamily="2" charset="2"/>
              </a:rPr>
              <a:t>in </a:t>
            </a:r>
            <a:r>
              <a:rPr lang="en-GB" altLang="en-US" sz="1800" b="1" u="sng" kern="0" dirty="0" smtClean="0">
                <a:solidFill>
                  <a:srgbClr val="000000"/>
                </a:solidFill>
                <a:cs typeface="Arial" panose="020B0604020202020204" pitchFamily="34" charset="0"/>
                <a:sym typeface="Wingdings" panose="05000000000000000000" pitchFamily="2" charset="2"/>
              </a:rPr>
              <a:t>algae</a:t>
            </a:r>
            <a:endParaRPr lang="en-GB" sz="1800" kern="0" dirty="0">
              <a:solidFill>
                <a:srgbClr val="00CC00"/>
              </a:solidFill>
              <a:cs typeface="Arial" panose="020B0604020202020204" pitchFamily="34" charset="0"/>
              <a:sym typeface="Wingdings" panose="05000000000000000000" pitchFamily="2" charset="2"/>
              <a:hlinkClick r:id="rId2"/>
            </a:endParaRPr>
          </a:p>
          <a:p>
            <a:pPr lvl="0" defTabSz="685800" fontAlgn="base">
              <a:spcBef>
                <a:spcPct val="0"/>
              </a:spcBef>
              <a:spcAft>
                <a:spcPct val="0"/>
              </a:spcAft>
              <a:defRPr/>
            </a:pPr>
            <a:endParaRPr lang="en-GB" dirty="0">
              <a:solidFill>
                <a:srgbClr val="00CC00"/>
              </a:solidFill>
              <a:hlinkClick r:id="rId2"/>
            </a:endParaRPr>
          </a:p>
        </p:txBody>
      </p:sp>
      <p:sp>
        <p:nvSpPr>
          <p:cNvPr id="7" name="TextBox 6"/>
          <p:cNvSpPr txBox="1"/>
          <p:nvPr/>
        </p:nvSpPr>
        <p:spPr>
          <a:xfrm>
            <a:off x="853439" y="1149531"/>
            <a:ext cx="7367451" cy="1754326"/>
          </a:xfrm>
          <a:prstGeom prst="rect">
            <a:avLst/>
          </a:prstGeom>
          <a:noFill/>
        </p:spPr>
        <p:txBody>
          <a:bodyPr wrap="square" rtlCol="0">
            <a:spAutoFit/>
          </a:bodyPr>
          <a:lstStyle/>
          <a:p>
            <a:r>
              <a:rPr lang="en-GB" sz="1800" dirty="0" smtClean="0">
                <a:solidFill>
                  <a:srgbClr val="00CC00"/>
                </a:solidFill>
              </a:rPr>
              <a:t>The rate of photosynthesis increases when the light intensity increases. </a:t>
            </a:r>
          </a:p>
          <a:p>
            <a:endParaRPr lang="en-GB" sz="1800" dirty="0">
              <a:solidFill>
                <a:srgbClr val="00CC00"/>
              </a:solidFill>
            </a:endParaRPr>
          </a:p>
          <a:p>
            <a:r>
              <a:rPr lang="en-GB" sz="1800" dirty="0" smtClean="0">
                <a:solidFill>
                  <a:srgbClr val="00CC00"/>
                </a:solidFill>
              </a:rPr>
              <a:t>We know this because as the light intensity increased more bubbles of carbon dioxide were produced which meant photosynthesis happened faster.</a:t>
            </a:r>
          </a:p>
          <a:p>
            <a:endParaRPr lang="en-GB" sz="1800" dirty="0">
              <a:solidFill>
                <a:srgbClr val="00CC00"/>
              </a:solidFill>
            </a:endParaRPr>
          </a:p>
          <a:p>
            <a:r>
              <a:rPr lang="en-GB" sz="1800" dirty="0" smtClean="0">
                <a:solidFill>
                  <a:srgbClr val="00CC00"/>
                </a:solidFill>
              </a:rPr>
              <a:t>Algae  grow best where there is light available.</a:t>
            </a:r>
            <a:endParaRPr lang="en-GB" sz="1800" dirty="0">
              <a:solidFill>
                <a:srgbClr val="00CC00"/>
              </a:solidFill>
            </a:endParaRPr>
          </a:p>
        </p:txBody>
      </p:sp>
    </p:spTree>
    <p:extLst>
      <p:ext uri="{BB962C8B-B14F-4D97-AF65-F5344CB8AC3E}">
        <p14:creationId xmlns:p14="http://schemas.microsoft.com/office/powerpoint/2010/main" val="1595606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521121"/>
          <a:ext cx="8825948" cy="4719298"/>
        </p:xfrm>
        <a:graphic>
          <a:graphicData uri="http://schemas.openxmlformats.org/drawingml/2006/table">
            <a:tbl>
              <a:tblPr/>
              <a:tblGrid>
                <a:gridCol w="3469321">
                  <a:extLst>
                    <a:ext uri="{9D8B030D-6E8A-4147-A177-3AD203B41FA5}">
                      <a16:colId xmlns:a16="http://schemas.microsoft.com/office/drawing/2014/main" val="20000"/>
                    </a:ext>
                  </a:extLst>
                </a:gridCol>
                <a:gridCol w="2778035">
                  <a:extLst>
                    <a:ext uri="{9D8B030D-6E8A-4147-A177-3AD203B41FA5}">
                      <a16:colId xmlns:a16="http://schemas.microsoft.com/office/drawing/2014/main" val="20001"/>
                    </a:ext>
                  </a:extLst>
                </a:gridCol>
                <a:gridCol w="2578592">
                  <a:extLst>
                    <a:ext uri="{9D8B030D-6E8A-4147-A177-3AD203B41FA5}">
                      <a16:colId xmlns:a16="http://schemas.microsoft.com/office/drawing/2014/main" val="20002"/>
                    </a:ext>
                  </a:extLst>
                </a:gridCol>
              </a:tblGrid>
              <a:tr h="43682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3377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r>
                        <a:rPr lang="en-GB" sz="1400" b="0" i="0" u="none" strike="noStrike" kern="1200" baseline="0" dirty="0" smtClean="0">
                          <a:solidFill>
                            <a:schemeClr val="tx1"/>
                          </a:solidFill>
                          <a:latin typeface="+mn-lt"/>
                          <a:ea typeface="+mn-ea"/>
                          <a:cs typeface="+mn-cs"/>
                        </a:rPr>
                        <a:t>Recall the conditions under which algae grow quickly.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Define feeding relationships in terms of energy flow.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how changes in a physical environmental factor affect the distribution of organisms.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Describe what happens in photosynthesis.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Describe, identify and state the basic functions of common parts of </a:t>
                      </a:r>
                      <a:r>
                        <a:rPr lang="en-GB" sz="1400" b="0" i="0" u="none" strike="noStrike" kern="1200" baseline="0" dirty="0" err="1" smtClean="0">
                          <a:solidFill>
                            <a:schemeClr val="tx1"/>
                          </a:solidFill>
                          <a:latin typeface="+mn-lt"/>
                          <a:ea typeface="+mn-ea"/>
                          <a:cs typeface="+mn-cs"/>
                        </a:rPr>
                        <a:t>protoctist</a:t>
                      </a:r>
                      <a:r>
                        <a:rPr lang="en-GB" sz="1400" b="0" i="0" u="none" strike="noStrike" kern="1200" baseline="0" dirty="0" smtClean="0">
                          <a:solidFill>
                            <a:schemeClr val="tx1"/>
                          </a:solidFill>
                          <a:latin typeface="+mn-lt"/>
                          <a:ea typeface="+mn-ea"/>
                          <a:cs typeface="+mn-cs"/>
                        </a:rPr>
                        <a:t> cells (cell wall, flagella, cilia, pseudopods, cytoplasm, cell membrane, chloroplast, nucleus). </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endParaRPr lang="en-GB" sz="1400" b="0" i="0" u="none" strike="noStrike" kern="1200" baseline="0" dirty="0" smtClean="0">
                        <a:solidFill>
                          <a:schemeClr val="tx1"/>
                        </a:solidFill>
                        <a:latin typeface="+mn-lt"/>
                        <a:ea typeface="+mn-ea"/>
                        <a:cs typeface="+mn-cs"/>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the functions of light and chlorophyll in photosynthesis (in terms of energy transfer). </a:t>
                      </a:r>
                    </a:p>
                    <a:p>
                      <a:endParaRPr lang="en-GB" sz="1400" b="1" i="0" u="none" strike="noStrike" kern="1200" baseline="0" dirty="0" smtClean="0">
                        <a:solidFill>
                          <a:schemeClr val="tx1"/>
                        </a:solidFill>
                        <a:latin typeface="+mn-lt"/>
                        <a:ea typeface="+mn-ea"/>
                        <a:cs typeface="+mn-cs"/>
                      </a:endParaRPr>
                    </a:p>
                    <a:p>
                      <a:endParaRPr lang="en-GB" sz="1400" b="1" i="0" u="none" strike="noStrike" kern="1200" baseline="0" dirty="0" smtClean="0">
                        <a:solidFill>
                          <a:schemeClr val="tx1"/>
                        </a:solidFill>
                        <a:latin typeface="+mn-lt"/>
                        <a:ea typeface="+mn-ea"/>
                        <a:cs typeface="+mn-cs"/>
                      </a:endParaRPr>
                    </a:p>
                    <a:p>
                      <a:endParaRPr lang="en-GB" sz="1400" b="1" i="0" u="none" strike="noStrike" kern="1200" baseline="0" dirty="0" smtClean="0">
                        <a:solidFill>
                          <a:schemeClr val="tx1"/>
                        </a:solidFill>
                        <a:latin typeface="+mn-lt"/>
                        <a:ea typeface="+mn-ea"/>
                        <a:cs typeface="+mn-cs"/>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Model photosynthesis using a word equation. </a:t>
                      </a:r>
                    </a:p>
                    <a:p>
                      <a:pPr marL="0" lvl="0" indent="0">
                        <a:buFont typeface="Arial" panose="020B0604020202020204" pitchFamily="34" charset="0"/>
                        <a:buNone/>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how eutrophication occurs and the problems associated with eutrophication in an aquatic environment.</a:t>
                      </a: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9779088">
            <a:off x="2786743" y="4702629"/>
            <a:ext cx="722812" cy="1970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L-Shape 15"/>
          <p:cNvSpPr/>
          <p:nvPr/>
        </p:nvSpPr>
        <p:spPr>
          <a:xfrm rot="19779088">
            <a:off x="5268686" y="3659711"/>
            <a:ext cx="722812" cy="1970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7" name="L-Shape 16"/>
          <p:cNvSpPr/>
          <p:nvPr/>
        </p:nvSpPr>
        <p:spPr>
          <a:xfrm rot="19779088">
            <a:off x="5268686" y="2445136"/>
            <a:ext cx="722812" cy="1970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8" name="L-Shape 17"/>
          <p:cNvSpPr/>
          <p:nvPr/>
        </p:nvSpPr>
        <p:spPr>
          <a:xfrm rot="19779088">
            <a:off x="3008812" y="3594398"/>
            <a:ext cx="722812" cy="1970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9" name="L-Shape 18"/>
          <p:cNvSpPr/>
          <p:nvPr/>
        </p:nvSpPr>
        <p:spPr>
          <a:xfrm rot="19779088">
            <a:off x="2786742" y="1507807"/>
            <a:ext cx="722812" cy="1970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65937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8"/>
          <p:cNvSpPr>
            <a:spLocks noChangeArrowheads="1"/>
          </p:cNvSpPr>
          <p:nvPr/>
        </p:nvSpPr>
        <p:spPr bwMode="auto">
          <a:xfrm>
            <a:off x="5916050" y="170072"/>
            <a:ext cx="2844915" cy="1564463"/>
          </a:xfrm>
          <a:prstGeom prst="cloudCallout">
            <a:avLst>
              <a:gd name="adj1" fmla="val -53775"/>
              <a:gd name="adj2" fmla="val 66034"/>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What can you remember about food chains?</a:t>
            </a:r>
            <a:endParaRPr lang="en-GB" altLang="en-US" sz="1800" dirty="0">
              <a:solidFill>
                <a:srgbClr val="000000"/>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414200" y="683487"/>
            <a:ext cx="4957313" cy="2651896"/>
          </a:xfrm>
          <a:prstGeom prst="rect">
            <a:avLst/>
          </a:prstGeom>
        </p:spPr>
      </p:pic>
      <p:sp>
        <p:nvSpPr>
          <p:cNvPr id="4" name="Rectangle 3"/>
          <p:cNvSpPr/>
          <p:nvPr/>
        </p:nvSpPr>
        <p:spPr>
          <a:xfrm>
            <a:off x="4241074" y="635726"/>
            <a:ext cx="1175657" cy="200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65854" y="2843349"/>
            <a:ext cx="1577927" cy="701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utoShape 18"/>
          <p:cNvSpPr>
            <a:spLocks noChangeArrowheads="1"/>
          </p:cNvSpPr>
          <p:nvPr/>
        </p:nvSpPr>
        <p:spPr bwMode="auto">
          <a:xfrm>
            <a:off x="5643781" y="2553151"/>
            <a:ext cx="2844915" cy="2341066"/>
          </a:xfrm>
          <a:prstGeom prst="cloudCallout">
            <a:avLst>
              <a:gd name="adj1" fmla="val -100304"/>
              <a:gd name="adj2" fmla="val -14680"/>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What do these words mean?</a:t>
            </a:r>
          </a:p>
          <a:p>
            <a:pPr algn="ctr">
              <a:spcBef>
                <a:spcPct val="0"/>
              </a:spcBef>
              <a:buNone/>
            </a:pPr>
            <a:r>
              <a:rPr lang="en-GB" altLang="en-US" sz="1800" dirty="0" smtClean="0">
                <a:solidFill>
                  <a:srgbClr val="000000"/>
                </a:solidFill>
                <a:latin typeface="Arial" panose="020B0604020202020204" pitchFamily="34" charset="0"/>
              </a:rPr>
              <a:t>Producer</a:t>
            </a:r>
          </a:p>
          <a:p>
            <a:pPr algn="ctr">
              <a:spcBef>
                <a:spcPct val="0"/>
              </a:spcBef>
              <a:buNone/>
            </a:pPr>
            <a:r>
              <a:rPr lang="en-GB" altLang="en-US" sz="1800" dirty="0" smtClean="0">
                <a:solidFill>
                  <a:srgbClr val="000000"/>
                </a:solidFill>
                <a:latin typeface="Arial" panose="020B0604020202020204" pitchFamily="34" charset="0"/>
              </a:rPr>
              <a:t>Predator </a:t>
            </a:r>
          </a:p>
          <a:p>
            <a:pPr algn="ctr">
              <a:spcBef>
                <a:spcPct val="0"/>
              </a:spcBef>
              <a:buNone/>
            </a:pPr>
            <a:r>
              <a:rPr lang="en-GB" altLang="en-US" sz="1800" dirty="0" smtClean="0">
                <a:solidFill>
                  <a:srgbClr val="000000"/>
                </a:solidFill>
                <a:latin typeface="Arial" panose="020B0604020202020204" pitchFamily="34" charset="0"/>
              </a:rPr>
              <a:t>Prey</a:t>
            </a:r>
          </a:p>
          <a:p>
            <a:pPr algn="ctr">
              <a:spcBef>
                <a:spcPct val="0"/>
              </a:spcBef>
              <a:buNone/>
            </a:pPr>
            <a:r>
              <a:rPr lang="en-GB" altLang="en-US" sz="1800" dirty="0">
                <a:solidFill>
                  <a:srgbClr val="000000"/>
                </a:solidFill>
                <a:latin typeface="Arial" panose="020B0604020202020204" pitchFamily="34" charset="0"/>
              </a:rPr>
              <a:t>C</a:t>
            </a:r>
            <a:r>
              <a:rPr lang="en-GB" altLang="en-US" sz="1800" dirty="0" smtClean="0">
                <a:solidFill>
                  <a:srgbClr val="000000"/>
                </a:solidFill>
                <a:latin typeface="Arial" panose="020B0604020202020204" pitchFamily="34" charset="0"/>
              </a:rPr>
              <a:t>onsumer</a:t>
            </a:r>
            <a:endParaRPr lang="en-GB" altLang="en-US" sz="1800" dirty="0">
              <a:solidFill>
                <a:srgbClr val="000000"/>
              </a:solidFill>
              <a:latin typeface="Arial" panose="020B0604020202020204" pitchFamily="34" charset="0"/>
            </a:endParaRPr>
          </a:p>
        </p:txBody>
      </p:sp>
      <p:sp>
        <p:nvSpPr>
          <p:cNvPr id="7" name="Oval 6"/>
          <p:cNvSpPr/>
          <p:nvPr/>
        </p:nvSpPr>
        <p:spPr>
          <a:xfrm>
            <a:off x="2133600" y="3648891"/>
            <a:ext cx="1001486" cy="94923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H="1" flipV="1">
            <a:off x="2002972" y="3335384"/>
            <a:ext cx="339634" cy="313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617032" y="3335383"/>
            <a:ext cx="14214" cy="395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7"/>
          </p:cNvCxnSpPr>
          <p:nvPr/>
        </p:nvCxnSpPr>
        <p:spPr>
          <a:xfrm flipV="1">
            <a:off x="2988422" y="3305674"/>
            <a:ext cx="482947" cy="482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95766" y="3764605"/>
            <a:ext cx="839320" cy="738664"/>
          </a:xfrm>
          <a:prstGeom prst="rect">
            <a:avLst/>
          </a:prstGeom>
          <a:noFill/>
        </p:spPr>
        <p:txBody>
          <a:bodyPr wrap="square" rtlCol="0">
            <a:spAutoFit/>
          </a:bodyPr>
          <a:lstStyle/>
          <a:p>
            <a:r>
              <a:rPr lang="en-GB" dirty="0" smtClean="0"/>
              <a:t>Energy from the Sun</a:t>
            </a:r>
            <a:endParaRPr lang="en-GB" dirty="0"/>
          </a:p>
        </p:txBody>
      </p:sp>
    </p:spTree>
    <p:extLst>
      <p:ext uri="{BB962C8B-B14F-4D97-AF65-F5344CB8AC3E}">
        <p14:creationId xmlns:p14="http://schemas.microsoft.com/office/powerpoint/2010/main" val="4001353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8"/>
          <p:cNvSpPr>
            <a:spLocks noChangeArrowheads="1"/>
          </p:cNvSpPr>
          <p:nvPr/>
        </p:nvSpPr>
        <p:spPr bwMode="auto">
          <a:xfrm>
            <a:off x="5916050" y="170072"/>
            <a:ext cx="2844915" cy="1564463"/>
          </a:xfrm>
          <a:prstGeom prst="cloudCallout">
            <a:avLst>
              <a:gd name="adj1" fmla="val -53775"/>
              <a:gd name="adj2" fmla="val 66034"/>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What can you tell me about energy flow in the food chain?</a:t>
            </a:r>
            <a:endParaRPr lang="en-GB" altLang="en-US" sz="1800" dirty="0">
              <a:solidFill>
                <a:srgbClr val="000000"/>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414200" y="683487"/>
            <a:ext cx="4957313" cy="2651896"/>
          </a:xfrm>
          <a:prstGeom prst="rect">
            <a:avLst/>
          </a:prstGeom>
        </p:spPr>
      </p:pic>
      <p:sp>
        <p:nvSpPr>
          <p:cNvPr id="4" name="Rectangle 3"/>
          <p:cNvSpPr/>
          <p:nvPr/>
        </p:nvSpPr>
        <p:spPr>
          <a:xfrm>
            <a:off x="4241074" y="635726"/>
            <a:ext cx="1175657" cy="200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65854" y="2843349"/>
            <a:ext cx="1577927" cy="701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33600" y="3648891"/>
            <a:ext cx="1001486" cy="94923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H="1" flipV="1">
            <a:off x="2002972" y="3335384"/>
            <a:ext cx="339634" cy="313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617032" y="3335383"/>
            <a:ext cx="14214" cy="395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7"/>
          </p:cNvCxnSpPr>
          <p:nvPr/>
        </p:nvCxnSpPr>
        <p:spPr>
          <a:xfrm flipV="1">
            <a:off x="2988422" y="3305674"/>
            <a:ext cx="482947" cy="482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95766" y="3764605"/>
            <a:ext cx="839320" cy="738664"/>
          </a:xfrm>
          <a:prstGeom prst="rect">
            <a:avLst/>
          </a:prstGeom>
          <a:noFill/>
        </p:spPr>
        <p:txBody>
          <a:bodyPr wrap="square" rtlCol="0">
            <a:spAutoFit/>
          </a:bodyPr>
          <a:lstStyle/>
          <a:p>
            <a:r>
              <a:rPr lang="en-GB" dirty="0" smtClean="0"/>
              <a:t>Energy from the Sun</a:t>
            </a:r>
            <a:endParaRPr lang="en-GB" dirty="0"/>
          </a:p>
        </p:txBody>
      </p:sp>
      <p:sp>
        <p:nvSpPr>
          <p:cNvPr id="8" name="Rectangle 7"/>
          <p:cNvSpPr/>
          <p:nvPr/>
        </p:nvSpPr>
        <p:spPr>
          <a:xfrm>
            <a:off x="4065854" y="3387281"/>
            <a:ext cx="4572000" cy="1384995"/>
          </a:xfrm>
          <a:prstGeom prst="rect">
            <a:avLst/>
          </a:prstGeom>
        </p:spPr>
        <p:txBody>
          <a:bodyPr>
            <a:spAutoFit/>
          </a:bodyPr>
          <a:lstStyle/>
          <a:p>
            <a:r>
              <a:rPr lang="en-GB" dirty="0">
                <a:hlinkClick r:id="rId3"/>
              </a:rPr>
              <a:t>https://www.twig-world.com/film/what-is-a-food-chain-1223</a:t>
            </a:r>
            <a:r>
              <a:rPr lang="en-GB" dirty="0" smtClean="0">
                <a:hlinkClick r:id="rId3"/>
              </a:rPr>
              <a:t>/</a:t>
            </a:r>
            <a:endParaRPr lang="en-GB" dirty="0" smtClean="0"/>
          </a:p>
          <a:p>
            <a:endParaRPr lang="en-GB" dirty="0"/>
          </a:p>
          <a:p>
            <a:r>
              <a:rPr lang="en-GB" dirty="0">
                <a:hlinkClick r:id="rId4"/>
              </a:rPr>
              <a:t>https://www.twig-world.com/film/oceanic-food-chain-1225</a:t>
            </a:r>
            <a:r>
              <a:rPr lang="en-GB" dirty="0" smtClean="0">
                <a:hlinkClick r:id="rId4"/>
              </a:rPr>
              <a:t>/</a:t>
            </a:r>
            <a:endParaRPr lang="en-GB" dirty="0" smtClean="0"/>
          </a:p>
          <a:p>
            <a:endParaRPr lang="en-GB" dirty="0"/>
          </a:p>
          <a:p>
            <a:endParaRPr lang="en-GB" dirty="0"/>
          </a:p>
        </p:txBody>
      </p:sp>
    </p:spTree>
    <p:extLst>
      <p:ext uri="{BB962C8B-B14F-4D97-AF65-F5344CB8AC3E}">
        <p14:creationId xmlns:p14="http://schemas.microsoft.com/office/powerpoint/2010/main" val="1830523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57351" name="Title 9"/>
          <p:cNvSpPr>
            <a:spLocks/>
          </p:cNvSpPr>
          <p:nvPr/>
        </p:nvSpPr>
        <p:spPr bwMode="auto">
          <a:xfrm>
            <a:off x="1657350" y="571501"/>
            <a:ext cx="582930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rgbClr val="636825"/>
                </a:solidFill>
                <a:latin typeface="Arial" panose="020B0604020202020204" pitchFamily="34" charset="0"/>
              </a:defRPr>
            </a:lvl1pPr>
            <a:lvl2pPr algn="ctr" eaLnBrk="0" hangingPunct="0">
              <a:defRPr sz="4400">
                <a:solidFill>
                  <a:srgbClr val="636825"/>
                </a:solidFill>
                <a:latin typeface="Arial" panose="020B0604020202020204" pitchFamily="34" charset="0"/>
              </a:defRPr>
            </a:lvl2pPr>
            <a:lvl3pPr algn="ctr" eaLnBrk="0" hangingPunct="0">
              <a:defRPr sz="4400">
                <a:solidFill>
                  <a:srgbClr val="636825"/>
                </a:solidFill>
                <a:latin typeface="Arial" panose="020B0604020202020204" pitchFamily="34" charset="0"/>
              </a:defRPr>
            </a:lvl3pPr>
            <a:lvl4pPr algn="ctr" eaLnBrk="0" hangingPunct="0">
              <a:defRPr sz="4400">
                <a:solidFill>
                  <a:srgbClr val="636825"/>
                </a:solidFill>
                <a:latin typeface="Arial" panose="020B0604020202020204" pitchFamily="34" charset="0"/>
              </a:defRPr>
            </a:lvl4pPr>
            <a:lvl5pPr algn="ctr" eaLnBrk="0" hangingPunct="0">
              <a:defRPr sz="4400">
                <a:solidFill>
                  <a:srgbClr val="636825"/>
                </a:solidFill>
                <a:latin typeface="Arial" panose="020B0604020202020204" pitchFamily="34" charset="0"/>
              </a:defRPr>
            </a:lvl5pPr>
            <a:lvl6pPr marL="457200" algn="ctr" eaLnBrk="0" fontAlgn="base" hangingPunct="0">
              <a:spcBef>
                <a:spcPct val="0"/>
              </a:spcBef>
              <a:spcAft>
                <a:spcPct val="0"/>
              </a:spcAft>
              <a:defRPr sz="4400">
                <a:solidFill>
                  <a:srgbClr val="636825"/>
                </a:solidFill>
                <a:latin typeface="Arial" panose="020B0604020202020204" pitchFamily="34" charset="0"/>
              </a:defRPr>
            </a:lvl6pPr>
            <a:lvl7pPr marL="914400" algn="ctr" eaLnBrk="0" fontAlgn="base" hangingPunct="0">
              <a:spcBef>
                <a:spcPct val="0"/>
              </a:spcBef>
              <a:spcAft>
                <a:spcPct val="0"/>
              </a:spcAft>
              <a:defRPr sz="4400">
                <a:solidFill>
                  <a:srgbClr val="636825"/>
                </a:solidFill>
                <a:latin typeface="Arial" panose="020B0604020202020204" pitchFamily="34" charset="0"/>
              </a:defRPr>
            </a:lvl7pPr>
            <a:lvl8pPr marL="1371600" algn="ctr" eaLnBrk="0" fontAlgn="base" hangingPunct="0">
              <a:spcBef>
                <a:spcPct val="0"/>
              </a:spcBef>
              <a:spcAft>
                <a:spcPct val="0"/>
              </a:spcAft>
              <a:defRPr sz="4400">
                <a:solidFill>
                  <a:srgbClr val="636825"/>
                </a:solidFill>
                <a:latin typeface="Arial" panose="020B0604020202020204" pitchFamily="34" charset="0"/>
              </a:defRPr>
            </a:lvl8pPr>
            <a:lvl9pPr marL="1828800" algn="ctr" eaLnBrk="0" fontAlgn="base" hangingPunct="0">
              <a:spcBef>
                <a:spcPct val="0"/>
              </a:spcBef>
              <a:spcAft>
                <a:spcPct val="0"/>
              </a:spcAft>
              <a:defRPr sz="4400">
                <a:solidFill>
                  <a:srgbClr val="636825"/>
                </a:solidFill>
                <a:latin typeface="Arial" panose="020B0604020202020204" pitchFamily="34" charset="0"/>
              </a:defRPr>
            </a:lvl9pPr>
          </a:lstStyle>
          <a:p>
            <a:pPr defTabSz="685800" fontAlgn="base">
              <a:spcBef>
                <a:spcPct val="0"/>
              </a:spcBef>
              <a:spcAft>
                <a:spcPct val="0"/>
              </a:spcAft>
            </a:pPr>
            <a:r>
              <a:rPr lang="en-GB" altLang="en-US" sz="2700">
                <a:cs typeface="Arial" panose="020B0604020202020204" pitchFamily="34" charset="0"/>
              </a:rPr>
              <a:t>Chains and pyramids</a:t>
            </a:r>
          </a:p>
        </p:txBody>
      </p:sp>
      <p:pic>
        <p:nvPicPr>
          <p:cNvPr id="57352" name="Picture 8" descr="8De-SS-Fig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085" y="2842023"/>
            <a:ext cx="5792390" cy="1173956"/>
          </a:xfrm>
          <a:prstGeom prst="rect">
            <a:avLst/>
          </a:prstGeom>
          <a:noFill/>
          <a:extLst>
            <a:ext uri="{909E8E84-426E-40DD-AFC4-6F175D3DCCD1}">
              <a14:hiddenFill xmlns:a14="http://schemas.microsoft.com/office/drawing/2010/main">
                <a:solidFill>
                  <a:srgbClr val="FFFFFF"/>
                </a:solidFill>
              </a14:hiddenFill>
            </a:ext>
          </a:extLst>
        </p:spPr>
      </p:pic>
      <p:sp>
        <p:nvSpPr>
          <p:cNvPr id="57353" name="Text Box 9"/>
          <p:cNvSpPr txBox="1">
            <a:spLocks noChangeArrowheads="1"/>
          </p:cNvSpPr>
          <p:nvPr/>
        </p:nvSpPr>
        <p:spPr bwMode="auto">
          <a:xfrm>
            <a:off x="1547813" y="1221581"/>
            <a:ext cx="5634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Why is energy lost from the food chain by the rabbit? </a:t>
            </a:r>
          </a:p>
        </p:txBody>
      </p:sp>
    </p:spTree>
    <p:extLst>
      <p:ext uri="{BB962C8B-B14F-4D97-AF65-F5344CB8AC3E}">
        <p14:creationId xmlns:p14="http://schemas.microsoft.com/office/powerpoint/2010/main" val="1546124293"/>
      </p:ext>
    </p:extLst>
  </p:cSld>
  <p:clrMapOvr>
    <a:masterClrMapping/>
  </p:clrMapOvr>
  <p:transition>
    <p:sndAc>
      <p:stSnd>
        <p:snd r:embed="rId3" name="click.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2643" name="Title 9"/>
          <p:cNvSpPr>
            <a:spLocks/>
          </p:cNvSpPr>
          <p:nvPr/>
        </p:nvSpPr>
        <p:spPr bwMode="auto">
          <a:xfrm>
            <a:off x="1657350" y="571501"/>
            <a:ext cx="582930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rgbClr val="636825"/>
                </a:solidFill>
                <a:latin typeface="Arial" panose="020B0604020202020204" pitchFamily="34" charset="0"/>
              </a:defRPr>
            </a:lvl1pPr>
            <a:lvl2pPr algn="ctr" eaLnBrk="0" hangingPunct="0">
              <a:defRPr sz="4400">
                <a:solidFill>
                  <a:srgbClr val="636825"/>
                </a:solidFill>
                <a:latin typeface="Arial" panose="020B0604020202020204" pitchFamily="34" charset="0"/>
              </a:defRPr>
            </a:lvl2pPr>
            <a:lvl3pPr algn="ctr" eaLnBrk="0" hangingPunct="0">
              <a:defRPr sz="4400">
                <a:solidFill>
                  <a:srgbClr val="636825"/>
                </a:solidFill>
                <a:latin typeface="Arial" panose="020B0604020202020204" pitchFamily="34" charset="0"/>
              </a:defRPr>
            </a:lvl3pPr>
            <a:lvl4pPr algn="ctr" eaLnBrk="0" hangingPunct="0">
              <a:defRPr sz="4400">
                <a:solidFill>
                  <a:srgbClr val="636825"/>
                </a:solidFill>
                <a:latin typeface="Arial" panose="020B0604020202020204" pitchFamily="34" charset="0"/>
              </a:defRPr>
            </a:lvl4pPr>
            <a:lvl5pPr algn="ctr" eaLnBrk="0" hangingPunct="0">
              <a:defRPr sz="4400">
                <a:solidFill>
                  <a:srgbClr val="636825"/>
                </a:solidFill>
                <a:latin typeface="Arial" panose="020B0604020202020204" pitchFamily="34" charset="0"/>
              </a:defRPr>
            </a:lvl5pPr>
            <a:lvl6pPr marL="457200" algn="ctr" eaLnBrk="0" fontAlgn="base" hangingPunct="0">
              <a:spcBef>
                <a:spcPct val="0"/>
              </a:spcBef>
              <a:spcAft>
                <a:spcPct val="0"/>
              </a:spcAft>
              <a:defRPr sz="4400">
                <a:solidFill>
                  <a:srgbClr val="636825"/>
                </a:solidFill>
                <a:latin typeface="Arial" panose="020B0604020202020204" pitchFamily="34" charset="0"/>
              </a:defRPr>
            </a:lvl6pPr>
            <a:lvl7pPr marL="914400" algn="ctr" eaLnBrk="0" fontAlgn="base" hangingPunct="0">
              <a:spcBef>
                <a:spcPct val="0"/>
              </a:spcBef>
              <a:spcAft>
                <a:spcPct val="0"/>
              </a:spcAft>
              <a:defRPr sz="4400">
                <a:solidFill>
                  <a:srgbClr val="636825"/>
                </a:solidFill>
                <a:latin typeface="Arial" panose="020B0604020202020204" pitchFamily="34" charset="0"/>
              </a:defRPr>
            </a:lvl7pPr>
            <a:lvl8pPr marL="1371600" algn="ctr" eaLnBrk="0" fontAlgn="base" hangingPunct="0">
              <a:spcBef>
                <a:spcPct val="0"/>
              </a:spcBef>
              <a:spcAft>
                <a:spcPct val="0"/>
              </a:spcAft>
              <a:defRPr sz="4400">
                <a:solidFill>
                  <a:srgbClr val="636825"/>
                </a:solidFill>
                <a:latin typeface="Arial" panose="020B0604020202020204" pitchFamily="34" charset="0"/>
              </a:defRPr>
            </a:lvl8pPr>
            <a:lvl9pPr marL="1828800" algn="ctr" eaLnBrk="0" fontAlgn="base" hangingPunct="0">
              <a:spcBef>
                <a:spcPct val="0"/>
              </a:spcBef>
              <a:spcAft>
                <a:spcPct val="0"/>
              </a:spcAft>
              <a:defRPr sz="4400">
                <a:solidFill>
                  <a:srgbClr val="636825"/>
                </a:solidFill>
                <a:latin typeface="Arial" panose="020B0604020202020204" pitchFamily="34" charset="0"/>
              </a:defRPr>
            </a:lvl9pPr>
          </a:lstStyle>
          <a:p>
            <a:pPr defTabSz="685800" fontAlgn="base">
              <a:spcBef>
                <a:spcPct val="0"/>
              </a:spcBef>
              <a:spcAft>
                <a:spcPct val="0"/>
              </a:spcAft>
            </a:pPr>
            <a:r>
              <a:rPr lang="en-GB" altLang="en-US" sz="2700">
                <a:cs typeface="Arial" panose="020B0604020202020204" pitchFamily="34" charset="0"/>
              </a:rPr>
              <a:t>Chains and pyramids</a:t>
            </a:r>
          </a:p>
        </p:txBody>
      </p:sp>
      <p:pic>
        <p:nvPicPr>
          <p:cNvPr id="112644" name="Picture 4" descr="8De-SS-Fig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085" y="2842023"/>
            <a:ext cx="5792390" cy="1173956"/>
          </a:xfrm>
          <a:prstGeom prst="rect">
            <a:avLst/>
          </a:prstGeom>
          <a:noFill/>
          <a:extLst>
            <a:ext uri="{909E8E84-426E-40DD-AFC4-6F175D3DCCD1}">
              <a14:hiddenFill xmlns:a14="http://schemas.microsoft.com/office/drawing/2010/main">
                <a:solidFill>
                  <a:srgbClr val="FFFFFF"/>
                </a:solidFill>
              </a14:hiddenFill>
            </a:ext>
          </a:extLst>
        </p:spPr>
      </p:pic>
      <p:sp>
        <p:nvSpPr>
          <p:cNvPr id="112645" name="Text Box 5"/>
          <p:cNvSpPr txBox="1">
            <a:spLocks noChangeArrowheads="1"/>
          </p:cNvSpPr>
          <p:nvPr/>
        </p:nvSpPr>
        <p:spPr bwMode="auto">
          <a:xfrm>
            <a:off x="1547813" y="1221581"/>
            <a:ext cx="5634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Why is energy lost from the food chain by the rabbit? </a:t>
            </a:r>
          </a:p>
        </p:txBody>
      </p:sp>
      <p:pic>
        <p:nvPicPr>
          <p:cNvPr id="112646" name="Picture 6" descr="8De-SS-FigAi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681" y="3057525"/>
            <a:ext cx="1529954" cy="838200"/>
          </a:xfrm>
          <a:prstGeom prst="rect">
            <a:avLst/>
          </a:prstGeom>
          <a:noFill/>
          <a:extLst>
            <a:ext uri="{909E8E84-426E-40DD-AFC4-6F175D3DCCD1}">
              <a14:hiddenFill xmlns:a14="http://schemas.microsoft.com/office/drawing/2010/main">
                <a:solidFill>
                  <a:srgbClr val="FFFFFF"/>
                </a:solidFill>
              </a14:hiddenFill>
            </a:ext>
          </a:extLst>
        </p:spPr>
      </p:pic>
      <p:sp>
        <p:nvSpPr>
          <p:cNvPr id="112647" name="Text Box 7"/>
          <p:cNvSpPr txBox="1">
            <a:spLocks noChangeArrowheads="1"/>
          </p:cNvSpPr>
          <p:nvPr/>
        </p:nvSpPr>
        <p:spPr bwMode="auto">
          <a:xfrm>
            <a:off x="1385888" y="2085976"/>
            <a:ext cx="2877741"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0"/>
              </a:spcBef>
              <a:spcAft>
                <a:spcPct val="0"/>
              </a:spcAft>
            </a:pPr>
            <a:r>
              <a:rPr lang="en-GB" altLang="en-US" sz="1350">
                <a:solidFill>
                  <a:srgbClr val="000000"/>
                </a:solidFill>
                <a:latin typeface="Arial" panose="020B0604020202020204" pitchFamily="34" charset="0"/>
                <a:cs typeface="Arial" panose="020B0604020202020204" pitchFamily="34" charset="0"/>
              </a:rPr>
              <a:t>A lot of energy stored in food is released by respiration to let animals move and keep warm.</a:t>
            </a:r>
          </a:p>
        </p:txBody>
      </p:sp>
      <p:sp>
        <p:nvSpPr>
          <p:cNvPr id="112648" name="Text Box 8"/>
          <p:cNvSpPr txBox="1">
            <a:spLocks noChangeArrowheads="1"/>
          </p:cNvSpPr>
          <p:nvPr/>
        </p:nvSpPr>
        <p:spPr bwMode="auto">
          <a:xfrm>
            <a:off x="4031456" y="4192192"/>
            <a:ext cx="318611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0"/>
              </a:spcBef>
              <a:spcAft>
                <a:spcPct val="0"/>
              </a:spcAft>
            </a:pPr>
            <a:r>
              <a:rPr lang="en-GB" altLang="en-US" sz="1350">
                <a:solidFill>
                  <a:srgbClr val="000000"/>
                </a:solidFill>
                <a:latin typeface="Arial" panose="020B0604020202020204" pitchFamily="34" charset="0"/>
                <a:cs typeface="Arial" panose="020B0604020202020204" pitchFamily="34" charset="0"/>
              </a:rPr>
              <a:t>A lot of energy is stored in undigested foods, which pass out of animals.</a:t>
            </a:r>
          </a:p>
        </p:txBody>
      </p:sp>
      <p:sp>
        <p:nvSpPr>
          <p:cNvPr id="112649" name="Text Box 9"/>
          <p:cNvSpPr txBox="1">
            <a:spLocks noChangeArrowheads="1"/>
          </p:cNvSpPr>
          <p:nvPr/>
        </p:nvSpPr>
        <p:spPr bwMode="auto">
          <a:xfrm>
            <a:off x="4787503" y="1869282"/>
            <a:ext cx="3213497"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0"/>
              </a:spcBef>
              <a:spcAft>
                <a:spcPct val="0"/>
              </a:spcAft>
            </a:pPr>
            <a:r>
              <a:rPr lang="en-GB" altLang="en-US" sz="1350">
                <a:solidFill>
                  <a:srgbClr val="000000"/>
                </a:solidFill>
                <a:latin typeface="Arial" panose="020B0604020202020204" pitchFamily="34" charset="0"/>
                <a:cs typeface="Arial" panose="020B0604020202020204" pitchFamily="34" charset="0"/>
              </a:rPr>
              <a:t>Only some of the energy in food becomes stored in new substances in an animal. Only the energy stored inside the rabbit can be passed on to the fox.</a:t>
            </a:r>
          </a:p>
        </p:txBody>
      </p:sp>
      <p:sp>
        <p:nvSpPr>
          <p:cNvPr id="112650" name="Line 10"/>
          <p:cNvSpPr>
            <a:spLocks noChangeShapeType="1"/>
          </p:cNvSpPr>
          <p:nvPr/>
        </p:nvSpPr>
        <p:spPr bwMode="auto">
          <a:xfrm>
            <a:off x="3545682" y="2787253"/>
            <a:ext cx="216694" cy="270272"/>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pPr>
            <a:endParaRPr lang="en-GB" sz="1350">
              <a:solidFill>
                <a:srgbClr val="000000"/>
              </a:solidFill>
              <a:latin typeface="Arial" panose="020B0604020202020204" pitchFamily="34" charset="0"/>
              <a:cs typeface="Arial" panose="020B0604020202020204" pitchFamily="34" charset="0"/>
            </a:endParaRPr>
          </a:p>
        </p:txBody>
      </p:sp>
      <p:sp>
        <p:nvSpPr>
          <p:cNvPr id="112651" name="Line 11"/>
          <p:cNvSpPr>
            <a:spLocks noChangeShapeType="1"/>
          </p:cNvSpPr>
          <p:nvPr/>
        </p:nvSpPr>
        <p:spPr bwMode="auto">
          <a:xfrm flipH="1" flipV="1">
            <a:off x="4518423" y="3813573"/>
            <a:ext cx="377428" cy="378619"/>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pPr>
            <a:endParaRPr lang="en-GB" sz="1350">
              <a:solidFill>
                <a:srgbClr val="000000"/>
              </a:solidFill>
              <a:latin typeface="Arial" panose="020B0604020202020204" pitchFamily="34" charset="0"/>
              <a:cs typeface="Arial" panose="020B0604020202020204" pitchFamily="34" charset="0"/>
            </a:endParaRPr>
          </a:p>
        </p:txBody>
      </p:sp>
      <p:sp>
        <p:nvSpPr>
          <p:cNvPr id="112652" name="Line 12"/>
          <p:cNvSpPr>
            <a:spLocks noChangeShapeType="1"/>
          </p:cNvSpPr>
          <p:nvPr/>
        </p:nvSpPr>
        <p:spPr bwMode="auto">
          <a:xfrm flipH="1">
            <a:off x="4086225" y="2625328"/>
            <a:ext cx="647700" cy="756047"/>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fontAlgn="base">
              <a:spcBef>
                <a:spcPct val="0"/>
              </a:spcBef>
              <a:spcAft>
                <a:spcPct val="0"/>
              </a:spcAft>
            </a:pPr>
            <a:endParaRPr lang="en-GB" sz="135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100269"/>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5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p:bldP spid="112648" grpId="0"/>
      <p:bldP spid="11264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4691" name="Title 9"/>
          <p:cNvSpPr>
            <a:spLocks/>
          </p:cNvSpPr>
          <p:nvPr/>
        </p:nvSpPr>
        <p:spPr bwMode="auto">
          <a:xfrm>
            <a:off x="1657350" y="571501"/>
            <a:ext cx="582930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rgbClr val="636825"/>
                </a:solidFill>
                <a:latin typeface="Arial" panose="020B0604020202020204" pitchFamily="34" charset="0"/>
              </a:defRPr>
            </a:lvl1pPr>
            <a:lvl2pPr algn="ctr" eaLnBrk="0" hangingPunct="0">
              <a:defRPr sz="4400">
                <a:solidFill>
                  <a:srgbClr val="636825"/>
                </a:solidFill>
                <a:latin typeface="Arial" panose="020B0604020202020204" pitchFamily="34" charset="0"/>
              </a:defRPr>
            </a:lvl2pPr>
            <a:lvl3pPr algn="ctr" eaLnBrk="0" hangingPunct="0">
              <a:defRPr sz="4400">
                <a:solidFill>
                  <a:srgbClr val="636825"/>
                </a:solidFill>
                <a:latin typeface="Arial" panose="020B0604020202020204" pitchFamily="34" charset="0"/>
              </a:defRPr>
            </a:lvl3pPr>
            <a:lvl4pPr algn="ctr" eaLnBrk="0" hangingPunct="0">
              <a:defRPr sz="4400">
                <a:solidFill>
                  <a:srgbClr val="636825"/>
                </a:solidFill>
                <a:latin typeface="Arial" panose="020B0604020202020204" pitchFamily="34" charset="0"/>
              </a:defRPr>
            </a:lvl4pPr>
            <a:lvl5pPr algn="ctr" eaLnBrk="0" hangingPunct="0">
              <a:defRPr sz="4400">
                <a:solidFill>
                  <a:srgbClr val="636825"/>
                </a:solidFill>
                <a:latin typeface="Arial" panose="020B0604020202020204" pitchFamily="34" charset="0"/>
              </a:defRPr>
            </a:lvl5pPr>
            <a:lvl6pPr marL="457200" algn="ctr" eaLnBrk="0" fontAlgn="base" hangingPunct="0">
              <a:spcBef>
                <a:spcPct val="0"/>
              </a:spcBef>
              <a:spcAft>
                <a:spcPct val="0"/>
              </a:spcAft>
              <a:defRPr sz="4400">
                <a:solidFill>
                  <a:srgbClr val="636825"/>
                </a:solidFill>
                <a:latin typeface="Arial" panose="020B0604020202020204" pitchFamily="34" charset="0"/>
              </a:defRPr>
            </a:lvl6pPr>
            <a:lvl7pPr marL="914400" algn="ctr" eaLnBrk="0" fontAlgn="base" hangingPunct="0">
              <a:spcBef>
                <a:spcPct val="0"/>
              </a:spcBef>
              <a:spcAft>
                <a:spcPct val="0"/>
              </a:spcAft>
              <a:defRPr sz="4400">
                <a:solidFill>
                  <a:srgbClr val="636825"/>
                </a:solidFill>
                <a:latin typeface="Arial" panose="020B0604020202020204" pitchFamily="34" charset="0"/>
              </a:defRPr>
            </a:lvl7pPr>
            <a:lvl8pPr marL="1371600" algn="ctr" eaLnBrk="0" fontAlgn="base" hangingPunct="0">
              <a:spcBef>
                <a:spcPct val="0"/>
              </a:spcBef>
              <a:spcAft>
                <a:spcPct val="0"/>
              </a:spcAft>
              <a:defRPr sz="4400">
                <a:solidFill>
                  <a:srgbClr val="636825"/>
                </a:solidFill>
                <a:latin typeface="Arial" panose="020B0604020202020204" pitchFamily="34" charset="0"/>
              </a:defRPr>
            </a:lvl8pPr>
            <a:lvl9pPr marL="1828800" algn="ctr" eaLnBrk="0" fontAlgn="base" hangingPunct="0">
              <a:spcBef>
                <a:spcPct val="0"/>
              </a:spcBef>
              <a:spcAft>
                <a:spcPct val="0"/>
              </a:spcAft>
              <a:defRPr sz="4400">
                <a:solidFill>
                  <a:srgbClr val="636825"/>
                </a:solidFill>
                <a:latin typeface="Arial" panose="020B0604020202020204" pitchFamily="34" charset="0"/>
              </a:defRPr>
            </a:lvl9pPr>
          </a:lstStyle>
          <a:p>
            <a:pPr defTabSz="685800" fontAlgn="base">
              <a:spcBef>
                <a:spcPct val="0"/>
              </a:spcBef>
              <a:spcAft>
                <a:spcPct val="0"/>
              </a:spcAft>
            </a:pPr>
            <a:r>
              <a:rPr lang="en-GB" altLang="en-US" sz="2700">
                <a:cs typeface="Arial" panose="020B0604020202020204" pitchFamily="34" charset="0"/>
              </a:rPr>
              <a:t>Chains and pyramids</a:t>
            </a:r>
          </a:p>
        </p:txBody>
      </p:sp>
      <p:sp>
        <p:nvSpPr>
          <p:cNvPr id="114693" name="Text Box 5"/>
          <p:cNvSpPr txBox="1">
            <a:spLocks noChangeArrowheads="1"/>
          </p:cNvSpPr>
          <p:nvPr/>
        </p:nvSpPr>
        <p:spPr bwMode="auto">
          <a:xfrm>
            <a:off x="1547813" y="1221581"/>
            <a:ext cx="50321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Where does each organism go in the pyramid? </a:t>
            </a:r>
          </a:p>
        </p:txBody>
      </p:sp>
      <p:pic>
        <p:nvPicPr>
          <p:cNvPr id="114694" name="Picture 6" descr="8De-SS-Fi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085" y="2463403"/>
            <a:ext cx="2355056" cy="1098947"/>
          </a:xfrm>
          <a:prstGeom prst="rect">
            <a:avLst/>
          </a:prstGeom>
          <a:noFill/>
          <a:extLst>
            <a:ext uri="{909E8E84-426E-40DD-AFC4-6F175D3DCCD1}">
              <a14:hiddenFill xmlns:a14="http://schemas.microsoft.com/office/drawing/2010/main">
                <a:solidFill>
                  <a:srgbClr val="FFFFFF"/>
                </a:solidFill>
              </a14:hiddenFill>
            </a:ext>
          </a:extLst>
        </p:spPr>
      </p:pic>
      <p:sp>
        <p:nvSpPr>
          <p:cNvPr id="114695" name="Text Box 7"/>
          <p:cNvSpPr txBox="1">
            <a:spLocks noChangeArrowheads="1"/>
          </p:cNvSpPr>
          <p:nvPr/>
        </p:nvSpPr>
        <p:spPr bwMode="auto">
          <a:xfrm>
            <a:off x="3654029" y="4083844"/>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rabbits</a:t>
            </a:r>
          </a:p>
        </p:txBody>
      </p:sp>
      <p:sp>
        <p:nvSpPr>
          <p:cNvPr id="114696" name="Text Box 8"/>
          <p:cNvSpPr txBox="1">
            <a:spLocks noChangeArrowheads="1"/>
          </p:cNvSpPr>
          <p:nvPr/>
        </p:nvSpPr>
        <p:spPr bwMode="auto">
          <a:xfrm>
            <a:off x="4895850" y="4082654"/>
            <a:ext cx="15440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lettuce plants</a:t>
            </a:r>
          </a:p>
        </p:txBody>
      </p:sp>
      <p:sp>
        <p:nvSpPr>
          <p:cNvPr id="114697" name="Text Box 9"/>
          <p:cNvSpPr txBox="1">
            <a:spLocks noChangeArrowheads="1"/>
          </p:cNvSpPr>
          <p:nvPr/>
        </p:nvSpPr>
        <p:spPr bwMode="auto">
          <a:xfrm>
            <a:off x="7002067" y="4083844"/>
            <a:ext cx="4924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fox</a:t>
            </a:r>
          </a:p>
        </p:txBody>
      </p:sp>
    </p:spTree>
    <p:extLst>
      <p:ext uri="{BB962C8B-B14F-4D97-AF65-F5344CB8AC3E}">
        <p14:creationId xmlns:p14="http://schemas.microsoft.com/office/powerpoint/2010/main" val="2174805567"/>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4.44444E-6 -2.89017E-7 L -0.25209 -0.31468 " pathEditMode="relative" ptsTypes="AA">
                                      <p:cBhvr>
                                        <p:cTn id="6" dur="1000" fill="hold"/>
                                        <p:tgtEl>
                                          <p:spTgt spid="114697"/>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4.72222E-6 2.83237E-6 L 0.21076 -0.23862 " pathEditMode="relative" rAng="0" ptsTypes="AA">
                                      <p:cBhvr>
                                        <p:cTn id="10" dur="1000" fill="hold"/>
                                        <p:tgtEl>
                                          <p:spTgt spid="114695"/>
                                        </p:tgtEl>
                                        <p:attrNameLst>
                                          <p:attrName>ppt_x</p:attrName>
                                          <p:attrName>ppt_y</p:attrName>
                                        </p:attrNameLst>
                                      </p:cBhvr>
                                      <p:rCtr x="10538" y="-1193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0 0 L -0.0158 -0.16786 " pathEditMode="relative" ptsTypes="AA">
                                      <p:cBhvr>
                                        <p:cTn id="14" dur="1000" fill="hold"/>
                                        <p:tgtEl>
                                          <p:spTgt spid="11469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p:bldP spid="114696" grpId="0"/>
      <p:bldP spid="11469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6739" name="Title 9"/>
          <p:cNvSpPr>
            <a:spLocks/>
          </p:cNvSpPr>
          <p:nvPr/>
        </p:nvSpPr>
        <p:spPr bwMode="auto">
          <a:xfrm>
            <a:off x="1657350" y="571501"/>
            <a:ext cx="582930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rgbClr val="636825"/>
                </a:solidFill>
                <a:latin typeface="Arial" panose="020B0604020202020204" pitchFamily="34" charset="0"/>
              </a:defRPr>
            </a:lvl1pPr>
            <a:lvl2pPr algn="ctr" eaLnBrk="0" hangingPunct="0">
              <a:defRPr sz="4400">
                <a:solidFill>
                  <a:srgbClr val="636825"/>
                </a:solidFill>
                <a:latin typeface="Arial" panose="020B0604020202020204" pitchFamily="34" charset="0"/>
              </a:defRPr>
            </a:lvl2pPr>
            <a:lvl3pPr algn="ctr" eaLnBrk="0" hangingPunct="0">
              <a:defRPr sz="4400">
                <a:solidFill>
                  <a:srgbClr val="636825"/>
                </a:solidFill>
                <a:latin typeface="Arial" panose="020B0604020202020204" pitchFamily="34" charset="0"/>
              </a:defRPr>
            </a:lvl3pPr>
            <a:lvl4pPr algn="ctr" eaLnBrk="0" hangingPunct="0">
              <a:defRPr sz="4400">
                <a:solidFill>
                  <a:srgbClr val="636825"/>
                </a:solidFill>
                <a:latin typeface="Arial" panose="020B0604020202020204" pitchFamily="34" charset="0"/>
              </a:defRPr>
            </a:lvl4pPr>
            <a:lvl5pPr algn="ctr" eaLnBrk="0" hangingPunct="0">
              <a:defRPr sz="4400">
                <a:solidFill>
                  <a:srgbClr val="636825"/>
                </a:solidFill>
                <a:latin typeface="Arial" panose="020B0604020202020204" pitchFamily="34" charset="0"/>
              </a:defRPr>
            </a:lvl5pPr>
            <a:lvl6pPr marL="457200" algn="ctr" eaLnBrk="0" fontAlgn="base" hangingPunct="0">
              <a:spcBef>
                <a:spcPct val="0"/>
              </a:spcBef>
              <a:spcAft>
                <a:spcPct val="0"/>
              </a:spcAft>
              <a:defRPr sz="4400">
                <a:solidFill>
                  <a:srgbClr val="636825"/>
                </a:solidFill>
                <a:latin typeface="Arial" panose="020B0604020202020204" pitchFamily="34" charset="0"/>
              </a:defRPr>
            </a:lvl6pPr>
            <a:lvl7pPr marL="914400" algn="ctr" eaLnBrk="0" fontAlgn="base" hangingPunct="0">
              <a:spcBef>
                <a:spcPct val="0"/>
              </a:spcBef>
              <a:spcAft>
                <a:spcPct val="0"/>
              </a:spcAft>
              <a:defRPr sz="4400">
                <a:solidFill>
                  <a:srgbClr val="636825"/>
                </a:solidFill>
                <a:latin typeface="Arial" panose="020B0604020202020204" pitchFamily="34" charset="0"/>
              </a:defRPr>
            </a:lvl7pPr>
            <a:lvl8pPr marL="1371600" algn="ctr" eaLnBrk="0" fontAlgn="base" hangingPunct="0">
              <a:spcBef>
                <a:spcPct val="0"/>
              </a:spcBef>
              <a:spcAft>
                <a:spcPct val="0"/>
              </a:spcAft>
              <a:defRPr sz="4400">
                <a:solidFill>
                  <a:srgbClr val="636825"/>
                </a:solidFill>
                <a:latin typeface="Arial" panose="020B0604020202020204" pitchFamily="34" charset="0"/>
              </a:defRPr>
            </a:lvl8pPr>
            <a:lvl9pPr marL="1828800" algn="ctr" eaLnBrk="0" fontAlgn="base" hangingPunct="0">
              <a:spcBef>
                <a:spcPct val="0"/>
              </a:spcBef>
              <a:spcAft>
                <a:spcPct val="0"/>
              </a:spcAft>
              <a:defRPr sz="4400">
                <a:solidFill>
                  <a:srgbClr val="636825"/>
                </a:solidFill>
                <a:latin typeface="Arial" panose="020B0604020202020204" pitchFamily="34" charset="0"/>
              </a:defRPr>
            </a:lvl9pPr>
          </a:lstStyle>
          <a:p>
            <a:pPr defTabSz="685800" fontAlgn="base">
              <a:spcBef>
                <a:spcPct val="0"/>
              </a:spcBef>
              <a:spcAft>
                <a:spcPct val="0"/>
              </a:spcAft>
            </a:pPr>
            <a:r>
              <a:rPr lang="en-GB" altLang="en-US" sz="2700">
                <a:cs typeface="Arial" panose="020B0604020202020204" pitchFamily="34" charset="0"/>
              </a:rPr>
              <a:t>Chains and pyramids</a:t>
            </a:r>
          </a:p>
        </p:txBody>
      </p:sp>
      <p:pic>
        <p:nvPicPr>
          <p:cNvPr id="116742" name="Picture 6" descr="8De-SS-Fig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894" y="2463404"/>
            <a:ext cx="2868216" cy="1197769"/>
          </a:xfrm>
          <a:prstGeom prst="rect">
            <a:avLst/>
          </a:prstGeom>
          <a:noFill/>
          <a:extLst>
            <a:ext uri="{909E8E84-426E-40DD-AFC4-6F175D3DCCD1}">
              <a14:hiddenFill xmlns:a14="http://schemas.microsoft.com/office/drawing/2010/main">
                <a:solidFill>
                  <a:srgbClr val="FFFFFF"/>
                </a:solidFill>
              </a14:hiddenFill>
            </a:ext>
          </a:extLst>
        </p:spPr>
      </p:pic>
      <p:sp>
        <p:nvSpPr>
          <p:cNvPr id="116743" name="Text Box 7"/>
          <p:cNvSpPr txBox="1">
            <a:spLocks noChangeArrowheads="1"/>
          </p:cNvSpPr>
          <p:nvPr/>
        </p:nvSpPr>
        <p:spPr bwMode="auto">
          <a:xfrm>
            <a:off x="3654029" y="4082654"/>
            <a:ext cx="8643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aphids</a:t>
            </a:r>
          </a:p>
        </p:txBody>
      </p:sp>
      <p:sp>
        <p:nvSpPr>
          <p:cNvPr id="116744" name="Text Box 8"/>
          <p:cNvSpPr txBox="1">
            <a:spLocks noChangeArrowheads="1"/>
          </p:cNvSpPr>
          <p:nvPr/>
        </p:nvSpPr>
        <p:spPr bwMode="auto">
          <a:xfrm>
            <a:off x="4895850" y="4082654"/>
            <a:ext cx="11977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rose bush</a:t>
            </a:r>
          </a:p>
        </p:txBody>
      </p:sp>
      <p:sp>
        <p:nvSpPr>
          <p:cNvPr id="116745" name="Text Box 9"/>
          <p:cNvSpPr txBox="1">
            <a:spLocks noChangeArrowheads="1"/>
          </p:cNvSpPr>
          <p:nvPr/>
        </p:nvSpPr>
        <p:spPr bwMode="auto">
          <a:xfrm>
            <a:off x="6435329" y="4082654"/>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ladybirds</a:t>
            </a:r>
          </a:p>
        </p:txBody>
      </p:sp>
      <p:sp>
        <p:nvSpPr>
          <p:cNvPr id="116746" name="Text Box 10"/>
          <p:cNvSpPr txBox="1">
            <a:spLocks noChangeArrowheads="1"/>
          </p:cNvSpPr>
          <p:nvPr/>
        </p:nvSpPr>
        <p:spPr bwMode="auto">
          <a:xfrm>
            <a:off x="1547813" y="1221581"/>
            <a:ext cx="50321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Where does each organism go in the pyramid? </a:t>
            </a:r>
          </a:p>
        </p:txBody>
      </p:sp>
    </p:spTree>
    <p:extLst>
      <p:ext uri="{BB962C8B-B14F-4D97-AF65-F5344CB8AC3E}">
        <p14:creationId xmlns:p14="http://schemas.microsoft.com/office/powerpoint/2010/main" val="3415204004"/>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11111E-6 2.83237E-6 L -0.20764 -0.31237 " pathEditMode="relative" rAng="0" ptsTypes="AA">
                                      <p:cBhvr>
                                        <p:cTn id="6" dur="1000" fill="hold"/>
                                        <p:tgtEl>
                                          <p:spTgt spid="116745"/>
                                        </p:tgtEl>
                                        <p:attrNameLst>
                                          <p:attrName>ppt_x</p:attrName>
                                          <p:attrName>ppt_y</p:attrName>
                                        </p:attrNameLst>
                                      </p:cBhvr>
                                      <p:rCtr x="-10382" y="-1563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2.77778E-6 2.83237E-6 L 0.22343 -0.23029 " pathEditMode="relative" rAng="0" ptsTypes="AA">
                                      <p:cBhvr>
                                        <p:cTn id="10" dur="1000" fill="hold"/>
                                        <p:tgtEl>
                                          <p:spTgt spid="116743"/>
                                        </p:tgtEl>
                                        <p:attrNameLst>
                                          <p:attrName>ppt_x</p:attrName>
                                          <p:attrName>ppt_y</p:attrName>
                                        </p:attrNameLst>
                                      </p:cBhvr>
                                      <p:rCtr x="11163" y="-1151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4.44444E-6 2.83237E-6 L 0.01111 -0.14844 " pathEditMode="relative" rAng="0" ptsTypes="AA">
                                      <p:cBhvr>
                                        <p:cTn id="14" dur="1000" fill="hold"/>
                                        <p:tgtEl>
                                          <p:spTgt spid="116744"/>
                                        </p:tgtEl>
                                        <p:attrNameLst>
                                          <p:attrName>ppt_x</p:attrName>
                                          <p:attrName>ppt_y</p:attrName>
                                        </p:attrNameLst>
                                      </p:cBhvr>
                                      <p:rCtr x="556" y="-74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p:bldP spid="116744" grpId="0"/>
      <p:bldP spid="11674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8787" name="Title 9"/>
          <p:cNvSpPr>
            <a:spLocks/>
          </p:cNvSpPr>
          <p:nvPr/>
        </p:nvSpPr>
        <p:spPr bwMode="auto">
          <a:xfrm>
            <a:off x="1657350" y="571501"/>
            <a:ext cx="582930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rgbClr val="636825"/>
                </a:solidFill>
                <a:latin typeface="Arial" panose="020B0604020202020204" pitchFamily="34" charset="0"/>
              </a:defRPr>
            </a:lvl1pPr>
            <a:lvl2pPr algn="ctr" eaLnBrk="0" hangingPunct="0">
              <a:defRPr sz="4400">
                <a:solidFill>
                  <a:srgbClr val="636825"/>
                </a:solidFill>
                <a:latin typeface="Arial" panose="020B0604020202020204" pitchFamily="34" charset="0"/>
              </a:defRPr>
            </a:lvl2pPr>
            <a:lvl3pPr algn="ctr" eaLnBrk="0" hangingPunct="0">
              <a:defRPr sz="4400">
                <a:solidFill>
                  <a:srgbClr val="636825"/>
                </a:solidFill>
                <a:latin typeface="Arial" panose="020B0604020202020204" pitchFamily="34" charset="0"/>
              </a:defRPr>
            </a:lvl3pPr>
            <a:lvl4pPr algn="ctr" eaLnBrk="0" hangingPunct="0">
              <a:defRPr sz="4400">
                <a:solidFill>
                  <a:srgbClr val="636825"/>
                </a:solidFill>
                <a:latin typeface="Arial" panose="020B0604020202020204" pitchFamily="34" charset="0"/>
              </a:defRPr>
            </a:lvl4pPr>
            <a:lvl5pPr algn="ctr" eaLnBrk="0" hangingPunct="0">
              <a:defRPr sz="4400">
                <a:solidFill>
                  <a:srgbClr val="636825"/>
                </a:solidFill>
                <a:latin typeface="Arial" panose="020B0604020202020204" pitchFamily="34" charset="0"/>
              </a:defRPr>
            </a:lvl5pPr>
            <a:lvl6pPr marL="457200" algn="ctr" eaLnBrk="0" fontAlgn="base" hangingPunct="0">
              <a:spcBef>
                <a:spcPct val="0"/>
              </a:spcBef>
              <a:spcAft>
                <a:spcPct val="0"/>
              </a:spcAft>
              <a:defRPr sz="4400">
                <a:solidFill>
                  <a:srgbClr val="636825"/>
                </a:solidFill>
                <a:latin typeface="Arial" panose="020B0604020202020204" pitchFamily="34" charset="0"/>
              </a:defRPr>
            </a:lvl6pPr>
            <a:lvl7pPr marL="914400" algn="ctr" eaLnBrk="0" fontAlgn="base" hangingPunct="0">
              <a:spcBef>
                <a:spcPct val="0"/>
              </a:spcBef>
              <a:spcAft>
                <a:spcPct val="0"/>
              </a:spcAft>
              <a:defRPr sz="4400">
                <a:solidFill>
                  <a:srgbClr val="636825"/>
                </a:solidFill>
                <a:latin typeface="Arial" panose="020B0604020202020204" pitchFamily="34" charset="0"/>
              </a:defRPr>
            </a:lvl7pPr>
            <a:lvl8pPr marL="1371600" algn="ctr" eaLnBrk="0" fontAlgn="base" hangingPunct="0">
              <a:spcBef>
                <a:spcPct val="0"/>
              </a:spcBef>
              <a:spcAft>
                <a:spcPct val="0"/>
              </a:spcAft>
              <a:defRPr sz="4400">
                <a:solidFill>
                  <a:srgbClr val="636825"/>
                </a:solidFill>
                <a:latin typeface="Arial" panose="020B0604020202020204" pitchFamily="34" charset="0"/>
              </a:defRPr>
            </a:lvl8pPr>
            <a:lvl9pPr marL="1828800" algn="ctr" eaLnBrk="0" fontAlgn="base" hangingPunct="0">
              <a:spcBef>
                <a:spcPct val="0"/>
              </a:spcBef>
              <a:spcAft>
                <a:spcPct val="0"/>
              </a:spcAft>
              <a:defRPr sz="4400">
                <a:solidFill>
                  <a:srgbClr val="636825"/>
                </a:solidFill>
                <a:latin typeface="Arial" panose="020B0604020202020204" pitchFamily="34" charset="0"/>
              </a:defRPr>
            </a:lvl9pPr>
          </a:lstStyle>
          <a:p>
            <a:pPr defTabSz="685800" fontAlgn="base">
              <a:spcBef>
                <a:spcPct val="0"/>
              </a:spcBef>
              <a:spcAft>
                <a:spcPct val="0"/>
              </a:spcAft>
            </a:pPr>
            <a:r>
              <a:rPr lang="en-GB" altLang="en-US" sz="2700">
                <a:cs typeface="Arial" panose="020B0604020202020204" pitchFamily="34" charset="0"/>
              </a:rPr>
              <a:t>Chains and pyramids</a:t>
            </a:r>
          </a:p>
        </p:txBody>
      </p:sp>
      <p:pic>
        <p:nvPicPr>
          <p:cNvPr id="118790" name="Picture 6" descr="8De-SS-Fig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6894" y="2463404"/>
            <a:ext cx="3123010" cy="1160859"/>
          </a:xfrm>
          <a:prstGeom prst="rect">
            <a:avLst/>
          </a:prstGeom>
          <a:noFill/>
          <a:extLst>
            <a:ext uri="{909E8E84-426E-40DD-AFC4-6F175D3DCCD1}">
              <a14:hiddenFill xmlns:a14="http://schemas.microsoft.com/office/drawing/2010/main">
                <a:solidFill>
                  <a:srgbClr val="FFFFFF"/>
                </a:solidFill>
              </a14:hiddenFill>
            </a:ext>
          </a:extLst>
        </p:spPr>
      </p:pic>
      <p:sp>
        <p:nvSpPr>
          <p:cNvPr id="118791" name="Text Box 7"/>
          <p:cNvSpPr txBox="1">
            <a:spLocks noChangeArrowheads="1"/>
          </p:cNvSpPr>
          <p:nvPr/>
        </p:nvSpPr>
        <p:spPr bwMode="auto">
          <a:xfrm>
            <a:off x="3654029" y="4083844"/>
            <a:ext cx="761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rabbit</a:t>
            </a:r>
          </a:p>
        </p:txBody>
      </p:sp>
      <p:sp>
        <p:nvSpPr>
          <p:cNvPr id="118792" name="Text Box 8"/>
          <p:cNvSpPr txBox="1">
            <a:spLocks noChangeArrowheads="1"/>
          </p:cNvSpPr>
          <p:nvPr/>
        </p:nvSpPr>
        <p:spPr bwMode="auto">
          <a:xfrm>
            <a:off x="4895850" y="4082654"/>
            <a:ext cx="15440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lettuce plants</a:t>
            </a:r>
          </a:p>
        </p:txBody>
      </p:sp>
      <p:sp>
        <p:nvSpPr>
          <p:cNvPr id="118793" name="Text Box 9"/>
          <p:cNvSpPr txBox="1">
            <a:spLocks noChangeArrowheads="1"/>
          </p:cNvSpPr>
          <p:nvPr/>
        </p:nvSpPr>
        <p:spPr bwMode="auto">
          <a:xfrm>
            <a:off x="7002067" y="4083844"/>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fleas</a:t>
            </a:r>
          </a:p>
        </p:txBody>
      </p:sp>
      <p:sp>
        <p:nvSpPr>
          <p:cNvPr id="118794" name="Text Box 10"/>
          <p:cNvSpPr txBox="1">
            <a:spLocks noChangeArrowheads="1"/>
          </p:cNvSpPr>
          <p:nvPr/>
        </p:nvSpPr>
        <p:spPr bwMode="auto">
          <a:xfrm>
            <a:off x="1547813" y="1221581"/>
            <a:ext cx="50321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Where does each organism go in the pyramid? </a:t>
            </a:r>
          </a:p>
        </p:txBody>
      </p:sp>
    </p:spTree>
    <p:extLst>
      <p:ext uri="{BB962C8B-B14F-4D97-AF65-F5344CB8AC3E}">
        <p14:creationId xmlns:p14="http://schemas.microsoft.com/office/powerpoint/2010/main" val="2764946405"/>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77778E-6 1.6185E-6 L -0.21059 -0.3059 " pathEditMode="relative" rAng="0" ptsTypes="AA">
                                      <p:cBhvr>
                                        <p:cTn id="6" dur="1000" fill="hold"/>
                                        <p:tgtEl>
                                          <p:spTgt spid="118793"/>
                                        </p:tgtEl>
                                        <p:attrNameLst>
                                          <p:attrName>ppt_x</p:attrName>
                                          <p:attrName>ppt_y</p:attrName>
                                        </p:attrNameLst>
                                      </p:cBhvr>
                                      <p:rCtr x="-10538" y="-1530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1.94444E-6 1.6185E-6 L 0.27118 -0.2326 " pathEditMode="relative" rAng="0" ptsTypes="AA">
                                      <p:cBhvr>
                                        <p:cTn id="10" dur="1000" fill="hold"/>
                                        <p:tgtEl>
                                          <p:spTgt spid="118791"/>
                                        </p:tgtEl>
                                        <p:attrNameLst>
                                          <p:attrName>ppt_x</p:attrName>
                                          <p:attrName>ppt_y</p:attrName>
                                        </p:attrNameLst>
                                      </p:cBhvr>
                                      <p:rCtr x="13559" y="-1163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4.44444E-6 2.83237E-6 L 0.0335 -0.15885 " pathEditMode="relative" rAng="0" ptsTypes="AA">
                                      <p:cBhvr>
                                        <p:cTn id="14" dur="1000" fill="hold"/>
                                        <p:tgtEl>
                                          <p:spTgt spid="118792"/>
                                        </p:tgtEl>
                                        <p:attrNameLst>
                                          <p:attrName>ppt_x</p:attrName>
                                          <p:attrName>ppt_y</p:attrName>
                                        </p:attrNameLst>
                                      </p:cBhvr>
                                      <p:rCtr x="1667" y="-7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p:bldP spid="118792" grpId="0"/>
      <p:bldP spid="1187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fontAlgn="base">
              <a:spcBef>
                <a:spcPct val="0"/>
              </a:spcBef>
              <a:spcAft>
                <a:spcPct val="0"/>
              </a:spcAft>
              <a:defRPr/>
            </a:pPr>
            <a:r>
              <a:rPr lang="en-GB" sz="2400" kern="0" dirty="0" smtClean="0">
                <a:solidFill>
                  <a:srgbClr val="FFFF00"/>
                </a:solidFill>
                <a:latin typeface="Trebuchet MS" pitchFamily="34" charset="0"/>
              </a:rPr>
              <a:t>Learning Objectives</a:t>
            </a:r>
            <a:endParaRPr lang="en-GB" sz="2400" kern="0" dirty="0">
              <a:solidFill>
                <a:srgbClr val="FFFF00"/>
              </a:solidFill>
              <a:latin typeface="Trebuchet MS" pitchFamily="34" charset="0"/>
            </a:endParaRPr>
          </a:p>
          <a:p>
            <a:pPr marL="198815" indent="-198815" fontAlgn="base">
              <a:spcBef>
                <a:spcPct val="0"/>
              </a:spcBef>
              <a:spcAft>
                <a:spcPct val="0"/>
              </a:spcAft>
              <a:defRPr/>
            </a:pPr>
            <a:endParaRPr lang="en-GB" sz="2400" kern="0" dirty="0">
              <a:solidFill>
                <a:srgbClr val="FFFF00"/>
              </a:solidFill>
              <a:latin typeface="Trebuchet MS" pitchFamily="34" charset="0"/>
            </a:endParaRPr>
          </a:p>
        </p:txBody>
      </p:sp>
      <p:graphicFrame>
        <p:nvGraphicFramePr>
          <p:cNvPr id="10" name="Group 24"/>
          <p:cNvGraphicFramePr>
            <a:graphicFrameLocks noGrp="1"/>
          </p:cNvGraphicFramePr>
          <p:nvPr>
            <p:extLst>
              <p:ext uri="{D42A27DB-BD31-4B8C-83A1-F6EECF244321}">
                <p14:modId xmlns:p14="http://schemas.microsoft.com/office/powerpoint/2010/main" val="2153886154"/>
              </p:ext>
            </p:extLst>
          </p:nvPr>
        </p:nvGraphicFramePr>
        <p:xfrm>
          <a:off x="101193" y="521121"/>
          <a:ext cx="8825948" cy="4719298"/>
        </p:xfrm>
        <a:graphic>
          <a:graphicData uri="http://schemas.openxmlformats.org/drawingml/2006/table">
            <a:tbl>
              <a:tblPr/>
              <a:tblGrid>
                <a:gridCol w="3469321">
                  <a:extLst>
                    <a:ext uri="{9D8B030D-6E8A-4147-A177-3AD203B41FA5}">
                      <a16:colId xmlns:a16="http://schemas.microsoft.com/office/drawing/2014/main" val="20000"/>
                    </a:ext>
                  </a:extLst>
                </a:gridCol>
                <a:gridCol w="2778035">
                  <a:extLst>
                    <a:ext uri="{9D8B030D-6E8A-4147-A177-3AD203B41FA5}">
                      <a16:colId xmlns:a16="http://schemas.microsoft.com/office/drawing/2014/main" val="20001"/>
                    </a:ext>
                  </a:extLst>
                </a:gridCol>
                <a:gridCol w="2578592">
                  <a:extLst>
                    <a:ext uri="{9D8B030D-6E8A-4147-A177-3AD203B41FA5}">
                      <a16:colId xmlns:a16="http://schemas.microsoft.com/office/drawing/2014/main" val="20002"/>
                    </a:ext>
                  </a:extLst>
                </a:gridCol>
              </a:tblGrid>
              <a:tr h="43682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3377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r>
                        <a:rPr lang="en-GB" sz="1400" b="0" i="0" u="none" strike="noStrike" kern="1200" baseline="0" dirty="0" smtClean="0">
                          <a:solidFill>
                            <a:schemeClr val="tx1"/>
                          </a:solidFill>
                          <a:latin typeface="+mn-lt"/>
                          <a:ea typeface="+mn-ea"/>
                          <a:cs typeface="+mn-cs"/>
                        </a:rPr>
                        <a:t>Recall the conditions under which algae grow quickly.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Define feeding relationships in terms of energy flow.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how changes in a physical environmental factor affect the distribution of organisms.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Describe what happens in photosynthesis.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Describe, identify and state the basic functions of common parts of </a:t>
                      </a:r>
                      <a:r>
                        <a:rPr lang="en-GB" sz="1400" b="0" i="0" u="none" strike="noStrike" kern="1200" baseline="0" dirty="0" err="1" smtClean="0">
                          <a:solidFill>
                            <a:schemeClr val="tx1"/>
                          </a:solidFill>
                          <a:latin typeface="+mn-lt"/>
                          <a:ea typeface="+mn-ea"/>
                          <a:cs typeface="+mn-cs"/>
                        </a:rPr>
                        <a:t>protoctist</a:t>
                      </a:r>
                      <a:r>
                        <a:rPr lang="en-GB" sz="1400" b="0" i="0" u="none" strike="noStrike" kern="1200" baseline="0" dirty="0" smtClean="0">
                          <a:solidFill>
                            <a:schemeClr val="tx1"/>
                          </a:solidFill>
                          <a:latin typeface="+mn-lt"/>
                          <a:ea typeface="+mn-ea"/>
                          <a:cs typeface="+mn-cs"/>
                        </a:rPr>
                        <a:t> cells (cell wall, flagella, cilia, pseudopods, cytoplasm, cell membrane, chloroplast, nucleus). </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endParaRPr lang="en-GB" sz="1400" b="0" i="0" u="none" strike="noStrike" kern="1200" baseline="0" dirty="0" smtClean="0">
                        <a:solidFill>
                          <a:schemeClr val="tx1"/>
                        </a:solidFill>
                        <a:latin typeface="+mn-lt"/>
                        <a:ea typeface="+mn-ea"/>
                        <a:cs typeface="+mn-cs"/>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the functions of light and chlorophyll in photosynthesis (in terms of energy transfer). </a:t>
                      </a:r>
                    </a:p>
                    <a:p>
                      <a:endParaRPr lang="en-GB" sz="1400" b="1" i="0" u="none" strike="noStrike" kern="1200" baseline="0" dirty="0" smtClean="0">
                        <a:solidFill>
                          <a:schemeClr val="tx1"/>
                        </a:solidFill>
                        <a:latin typeface="+mn-lt"/>
                        <a:ea typeface="+mn-ea"/>
                        <a:cs typeface="+mn-cs"/>
                      </a:endParaRPr>
                    </a:p>
                    <a:p>
                      <a:endParaRPr lang="en-GB" sz="1400" b="1" i="0" u="none" strike="noStrike" kern="1200" baseline="0" dirty="0" smtClean="0">
                        <a:solidFill>
                          <a:schemeClr val="tx1"/>
                        </a:solidFill>
                        <a:latin typeface="+mn-lt"/>
                        <a:ea typeface="+mn-ea"/>
                        <a:cs typeface="+mn-cs"/>
                      </a:endParaRPr>
                    </a:p>
                    <a:p>
                      <a:endParaRPr lang="en-GB" sz="1400" b="1" i="0" u="none" strike="noStrike" kern="1200" baseline="0" dirty="0" smtClean="0">
                        <a:solidFill>
                          <a:schemeClr val="tx1"/>
                        </a:solidFill>
                        <a:latin typeface="+mn-lt"/>
                        <a:ea typeface="+mn-ea"/>
                        <a:cs typeface="+mn-cs"/>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Model photosynthesis using a word equation. </a:t>
                      </a:r>
                    </a:p>
                    <a:p>
                      <a:pPr marL="0" lvl="0" indent="0">
                        <a:buFont typeface="Arial" panose="020B0604020202020204" pitchFamily="34" charset="0"/>
                        <a:buNone/>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how eutrophication occurs and the problems associated with eutrophication in an aquatic environment.</a:t>
                      </a: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sz="1800" kern="0">
                  <a:solidFill>
                    <a:srgbClr val="000000"/>
                  </a:solidFill>
                  <a:latin typeface="Comic Sans MS" panose="030F0702030302020204" pitchFamily="66" charset="0"/>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1228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30" name="Rectangle 5"/>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24931" name="Title 9"/>
          <p:cNvSpPr>
            <a:spLocks/>
          </p:cNvSpPr>
          <p:nvPr/>
        </p:nvSpPr>
        <p:spPr bwMode="auto">
          <a:xfrm>
            <a:off x="1657350" y="571501"/>
            <a:ext cx="582930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rgbClr val="636825"/>
                </a:solidFill>
                <a:latin typeface="Arial" panose="020B0604020202020204" pitchFamily="34" charset="0"/>
              </a:defRPr>
            </a:lvl1pPr>
            <a:lvl2pPr algn="ctr" eaLnBrk="0" hangingPunct="0">
              <a:defRPr sz="4400">
                <a:solidFill>
                  <a:srgbClr val="636825"/>
                </a:solidFill>
                <a:latin typeface="Arial" panose="020B0604020202020204" pitchFamily="34" charset="0"/>
              </a:defRPr>
            </a:lvl2pPr>
            <a:lvl3pPr algn="ctr" eaLnBrk="0" hangingPunct="0">
              <a:defRPr sz="4400">
                <a:solidFill>
                  <a:srgbClr val="636825"/>
                </a:solidFill>
                <a:latin typeface="Arial" panose="020B0604020202020204" pitchFamily="34" charset="0"/>
              </a:defRPr>
            </a:lvl3pPr>
            <a:lvl4pPr algn="ctr" eaLnBrk="0" hangingPunct="0">
              <a:defRPr sz="4400">
                <a:solidFill>
                  <a:srgbClr val="636825"/>
                </a:solidFill>
                <a:latin typeface="Arial" panose="020B0604020202020204" pitchFamily="34" charset="0"/>
              </a:defRPr>
            </a:lvl4pPr>
            <a:lvl5pPr algn="ctr" eaLnBrk="0" hangingPunct="0">
              <a:defRPr sz="4400">
                <a:solidFill>
                  <a:srgbClr val="636825"/>
                </a:solidFill>
                <a:latin typeface="Arial" panose="020B0604020202020204" pitchFamily="34" charset="0"/>
              </a:defRPr>
            </a:lvl5pPr>
            <a:lvl6pPr marL="457200" algn="ctr" eaLnBrk="0" fontAlgn="base" hangingPunct="0">
              <a:spcBef>
                <a:spcPct val="0"/>
              </a:spcBef>
              <a:spcAft>
                <a:spcPct val="0"/>
              </a:spcAft>
              <a:defRPr sz="4400">
                <a:solidFill>
                  <a:srgbClr val="636825"/>
                </a:solidFill>
                <a:latin typeface="Arial" panose="020B0604020202020204" pitchFamily="34" charset="0"/>
              </a:defRPr>
            </a:lvl6pPr>
            <a:lvl7pPr marL="914400" algn="ctr" eaLnBrk="0" fontAlgn="base" hangingPunct="0">
              <a:spcBef>
                <a:spcPct val="0"/>
              </a:spcBef>
              <a:spcAft>
                <a:spcPct val="0"/>
              </a:spcAft>
              <a:defRPr sz="4400">
                <a:solidFill>
                  <a:srgbClr val="636825"/>
                </a:solidFill>
                <a:latin typeface="Arial" panose="020B0604020202020204" pitchFamily="34" charset="0"/>
              </a:defRPr>
            </a:lvl7pPr>
            <a:lvl8pPr marL="1371600" algn="ctr" eaLnBrk="0" fontAlgn="base" hangingPunct="0">
              <a:spcBef>
                <a:spcPct val="0"/>
              </a:spcBef>
              <a:spcAft>
                <a:spcPct val="0"/>
              </a:spcAft>
              <a:defRPr sz="4400">
                <a:solidFill>
                  <a:srgbClr val="636825"/>
                </a:solidFill>
                <a:latin typeface="Arial" panose="020B0604020202020204" pitchFamily="34" charset="0"/>
              </a:defRPr>
            </a:lvl8pPr>
            <a:lvl9pPr marL="1828800" algn="ctr" eaLnBrk="0" fontAlgn="base" hangingPunct="0">
              <a:spcBef>
                <a:spcPct val="0"/>
              </a:spcBef>
              <a:spcAft>
                <a:spcPct val="0"/>
              </a:spcAft>
              <a:defRPr sz="4400">
                <a:solidFill>
                  <a:srgbClr val="636825"/>
                </a:solidFill>
                <a:latin typeface="Arial" panose="020B0604020202020204" pitchFamily="34" charset="0"/>
              </a:defRPr>
            </a:lvl9pPr>
          </a:lstStyle>
          <a:p>
            <a:pPr defTabSz="685800" fontAlgn="base">
              <a:spcBef>
                <a:spcPct val="0"/>
              </a:spcBef>
              <a:spcAft>
                <a:spcPct val="0"/>
              </a:spcAft>
            </a:pPr>
            <a:r>
              <a:rPr lang="en-GB" altLang="en-US" sz="2700">
                <a:cs typeface="Arial" panose="020B0604020202020204" pitchFamily="34" charset="0"/>
              </a:rPr>
              <a:t>Chains and pyramids</a:t>
            </a:r>
          </a:p>
        </p:txBody>
      </p:sp>
      <p:sp>
        <p:nvSpPr>
          <p:cNvPr id="124933" name="Text Box 5"/>
          <p:cNvSpPr txBox="1">
            <a:spLocks noChangeArrowheads="1"/>
          </p:cNvSpPr>
          <p:nvPr/>
        </p:nvSpPr>
        <p:spPr bwMode="auto">
          <a:xfrm>
            <a:off x="1547813" y="1221581"/>
            <a:ext cx="50706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fontAlgn="base">
              <a:spcBef>
                <a:spcPct val="0"/>
              </a:spcBef>
              <a:spcAft>
                <a:spcPct val="0"/>
              </a:spcAft>
            </a:pPr>
            <a:r>
              <a:rPr lang="en-GB" altLang="en-US" sz="1800">
                <a:solidFill>
                  <a:srgbClr val="000000"/>
                </a:solidFill>
                <a:latin typeface="Arial" panose="020B0604020202020204" pitchFamily="34" charset="0"/>
                <a:cs typeface="Arial" panose="020B0604020202020204" pitchFamily="34" charset="0"/>
              </a:rPr>
              <a:t>What do the red dots represent in the pyramid? </a:t>
            </a:r>
          </a:p>
        </p:txBody>
      </p:sp>
      <p:pic>
        <p:nvPicPr>
          <p:cNvPr id="124934" name="Picture 6" descr="8De-SS-FigF_Ch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2301479"/>
            <a:ext cx="4445794" cy="1446609"/>
          </a:xfrm>
          <a:prstGeom prst="rect">
            <a:avLst/>
          </a:prstGeom>
          <a:noFill/>
          <a:extLst>
            <a:ext uri="{909E8E84-426E-40DD-AFC4-6F175D3DCCD1}">
              <a14:hiddenFill xmlns:a14="http://schemas.microsoft.com/office/drawing/2010/main">
                <a:solidFill>
                  <a:srgbClr val="FFFFFF"/>
                </a:solidFill>
              </a14:hiddenFill>
            </a:ext>
          </a:extLst>
        </p:spPr>
      </p:pic>
      <p:pic>
        <p:nvPicPr>
          <p:cNvPr id="124935" name="Picture 7" descr="8De-SS-FigF_Pyram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7335" y="3975498"/>
            <a:ext cx="2102644" cy="653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275794"/>
      </p:ext>
    </p:extLst>
  </p:cSld>
  <p:clrMapOvr>
    <a:masterClrMapping/>
  </p:clrMapOvr>
  <p:transition>
    <p:sndAc>
      <p:stSnd>
        <p:snd r:embed="rId3" name="click.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Rectangle 5"/>
          <p:cNvSpPr txBox="1">
            <a:spLocks noGrp="1" noChangeArrowheads="1"/>
          </p:cNvSpPr>
          <p:nvPr/>
        </p:nvSpPr>
        <p:spPr bwMode="white">
          <a:xfrm>
            <a:off x="605961" y="4321968"/>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26979" name="Title 9"/>
          <p:cNvSpPr>
            <a:spLocks/>
          </p:cNvSpPr>
          <p:nvPr/>
        </p:nvSpPr>
        <p:spPr bwMode="auto">
          <a:xfrm>
            <a:off x="769076" y="0"/>
            <a:ext cx="582930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rgbClr val="636825"/>
                </a:solidFill>
                <a:latin typeface="Arial" panose="020B0604020202020204" pitchFamily="34" charset="0"/>
              </a:defRPr>
            </a:lvl1pPr>
            <a:lvl2pPr algn="ctr" eaLnBrk="0" hangingPunct="0">
              <a:defRPr sz="4400">
                <a:solidFill>
                  <a:srgbClr val="636825"/>
                </a:solidFill>
                <a:latin typeface="Arial" panose="020B0604020202020204" pitchFamily="34" charset="0"/>
              </a:defRPr>
            </a:lvl2pPr>
            <a:lvl3pPr algn="ctr" eaLnBrk="0" hangingPunct="0">
              <a:defRPr sz="4400">
                <a:solidFill>
                  <a:srgbClr val="636825"/>
                </a:solidFill>
                <a:latin typeface="Arial" panose="020B0604020202020204" pitchFamily="34" charset="0"/>
              </a:defRPr>
            </a:lvl3pPr>
            <a:lvl4pPr algn="ctr" eaLnBrk="0" hangingPunct="0">
              <a:defRPr sz="4400">
                <a:solidFill>
                  <a:srgbClr val="636825"/>
                </a:solidFill>
                <a:latin typeface="Arial" panose="020B0604020202020204" pitchFamily="34" charset="0"/>
              </a:defRPr>
            </a:lvl4pPr>
            <a:lvl5pPr algn="ctr" eaLnBrk="0" hangingPunct="0">
              <a:defRPr sz="4400">
                <a:solidFill>
                  <a:srgbClr val="636825"/>
                </a:solidFill>
                <a:latin typeface="Arial" panose="020B0604020202020204" pitchFamily="34" charset="0"/>
              </a:defRPr>
            </a:lvl5pPr>
            <a:lvl6pPr marL="457200" algn="ctr" eaLnBrk="0" fontAlgn="base" hangingPunct="0">
              <a:spcBef>
                <a:spcPct val="0"/>
              </a:spcBef>
              <a:spcAft>
                <a:spcPct val="0"/>
              </a:spcAft>
              <a:defRPr sz="4400">
                <a:solidFill>
                  <a:srgbClr val="636825"/>
                </a:solidFill>
                <a:latin typeface="Arial" panose="020B0604020202020204" pitchFamily="34" charset="0"/>
              </a:defRPr>
            </a:lvl6pPr>
            <a:lvl7pPr marL="914400" algn="ctr" eaLnBrk="0" fontAlgn="base" hangingPunct="0">
              <a:spcBef>
                <a:spcPct val="0"/>
              </a:spcBef>
              <a:spcAft>
                <a:spcPct val="0"/>
              </a:spcAft>
              <a:defRPr sz="4400">
                <a:solidFill>
                  <a:srgbClr val="636825"/>
                </a:solidFill>
                <a:latin typeface="Arial" panose="020B0604020202020204" pitchFamily="34" charset="0"/>
              </a:defRPr>
            </a:lvl7pPr>
            <a:lvl8pPr marL="1371600" algn="ctr" eaLnBrk="0" fontAlgn="base" hangingPunct="0">
              <a:spcBef>
                <a:spcPct val="0"/>
              </a:spcBef>
              <a:spcAft>
                <a:spcPct val="0"/>
              </a:spcAft>
              <a:defRPr sz="4400">
                <a:solidFill>
                  <a:srgbClr val="636825"/>
                </a:solidFill>
                <a:latin typeface="Arial" panose="020B0604020202020204" pitchFamily="34" charset="0"/>
              </a:defRPr>
            </a:lvl8pPr>
            <a:lvl9pPr marL="1828800" algn="ctr" eaLnBrk="0" fontAlgn="base" hangingPunct="0">
              <a:spcBef>
                <a:spcPct val="0"/>
              </a:spcBef>
              <a:spcAft>
                <a:spcPct val="0"/>
              </a:spcAft>
              <a:defRPr sz="4400">
                <a:solidFill>
                  <a:srgbClr val="636825"/>
                </a:solidFill>
                <a:latin typeface="Arial" panose="020B0604020202020204" pitchFamily="34" charset="0"/>
              </a:defRPr>
            </a:lvl9pPr>
          </a:lstStyle>
          <a:p>
            <a:pPr defTabSz="685800" fontAlgn="base">
              <a:spcBef>
                <a:spcPct val="0"/>
              </a:spcBef>
              <a:spcAft>
                <a:spcPct val="0"/>
              </a:spcAft>
            </a:pPr>
            <a:r>
              <a:rPr lang="en-GB" altLang="en-US" sz="2700">
                <a:cs typeface="Arial" panose="020B0604020202020204" pitchFamily="34" charset="0"/>
              </a:rPr>
              <a:t>Chains and pyramids</a:t>
            </a:r>
          </a:p>
        </p:txBody>
      </p:sp>
      <p:pic>
        <p:nvPicPr>
          <p:cNvPr id="126981" name="Picture 5" descr="8De-SS-FigF_Ch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164" y="1729978"/>
            <a:ext cx="4445794" cy="1446609"/>
          </a:xfrm>
          <a:prstGeom prst="rect">
            <a:avLst/>
          </a:prstGeom>
          <a:noFill/>
          <a:extLst>
            <a:ext uri="{909E8E84-426E-40DD-AFC4-6F175D3DCCD1}">
              <a14:hiddenFill xmlns:a14="http://schemas.microsoft.com/office/drawing/2010/main">
                <a:solidFill>
                  <a:srgbClr val="FFFFFF"/>
                </a:solidFill>
              </a14:hiddenFill>
            </a:ext>
          </a:extLst>
        </p:spPr>
      </p:pic>
      <p:pic>
        <p:nvPicPr>
          <p:cNvPr id="126982" name="Picture 6" descr="8De-SS-FigF_Pyram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9061" y="3403997"/>
            <a:ext cx="2102644" cy="653653"/>
          </a:xfrm>
          <a:prstGeom prst="rect">
            <a:avLst/>
          </a:prstGeom>
          <a:noFill/>
          <a:extLst>
            <a:ext uri="{909E8E84-426E-40DD-AFC4-6F175D3DCCD1}">
              <a14:hiddenFill xmlns:a14="http://schemas.microsoft.com/office/drawing/2010/main">
                <a:solidFill>
                  <a:srgbClr val="FFFFFF"/>
                </a:solidFill>
              </a14:hiddenFill>
            </a:ext>
          </a:extLst>
        </p:spPr>
      </p:pic>
      <p:sp>
        <p:nvSpPr>
          <p:cNvPr id="126983" name="Text Box 7"/>
          <p:cNvSpPr txBox="1">
            <a:spLocks noChangeArrowheads="1"/>
          </p:cNvSpPr>
          <p:nvPr/>
        </p:nvSpPr>
        <p:spPr bwMode="auto">
          <a:xfrm>
            <a:off x="308305" y="677465"/>
            <a:ext cx="1913334"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0"/>
              </a:spcBef>
              <a:spcAft>
                <a:spcPct val="0"/>
              </a:spcAft>
            </a:pPr>
            <a:r>
              <a:rPr lang="en-GB" altLang="en-US" sz="1350">
                <a:solidFill>
                  <a:srgbClr val="000000"/>
                </a:solidFill>
                <a:latin typeface="Arial" panose="020B0604020202020204" pitchFamily="34" charset="0"/>
                <a:cs typeface="Arial" panose="020B0604020202020204" pitchFamily="34" charset="0"/>
              </a:rPr>
              <a:t>Fields are sprayed with DDT to kill pests. It soaks into earthworms in the ground.</a:t>
            </a:r>
          </a:p>
        </p:txBody>
      </p:sp>
      <p:sp>
        <p:nvSpPr>
          <p:cNvPr id="126984" name="Text Box 8"/>
          <p:cNvSpPr txBox="1">
            <a:spLocks noChangeArrowheads="1"/>
          </p:cNvSpPr>
          <p:nvPr/>
        </p:nvSpPr>
        <p:spPr bwMode="auto">
          <a:xfrm>
            <a:off x="2440714" y="677465"/>
            <a:ext cx="1945481"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0"/>
              </a:spcBef>
              <a:spcAft>
                <a:spcPct val="0"/>
              </a:spcAft>
            </a:pPr>
            <a:r>
              <a:rPr lang="en-GB" altLang="en-US" sz="1350">
                <a:solidFill>
                  <a:srgbClr val="000000"/>
                </a:solidFill>
                <a:latin typeface="Arial" panose="020B0604020202020204" pitchFamily="34" charset="0"/>
                <a:cs typeface="Arial" panose="020B0604020202020204" pitchFamily="34" charset="0"/>
              </a:rPr>
              <a:t>Blackbirds eat many earthworms so get a lot of DDT but not enough to cause much harm.</a:t>
            </a:r>
          </a:p>
        </p:txBody>
      </p:sp>
      <p:sp>
        <p:nvSpPr>
          <p:cNvPr id="126985" name="Text Box 9"/>
          <p:cNvSpPr txBox="1">
            <a:spLocks noChangeArrowheads="1"/>
          </p:cNvSpPr>
          <p:nvPr/>
        </p:nvSpPr>
        <p:spPr bwMode="auto">
          <a:xfrm>
            <a:off x="4655276" y="677465"/>
            <a:ext cx="235029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0"/>
              </a:spcBef>
              <a:spcAft>
                <a:spcPct val="0"/>
              </a:spcAft>
            </a:pPr>
            <a:r>
              <a:rPr lang="en-GB" altLang="en-US" sz="1350">
                <a:solidFill>
                  <a:srgbClr val="000000"/>
                </a:solidFill>
                <a:latin typeface="Arial" panose="020B0604020202020204" pitchFamily="34" charset="0"/>
                <a:cs typeface="Arial" panose="020B0604020202020204" pitchFamily="34" charset="0"/>
              </a:rPr>
              <a:t>Peregrine falcons eat many blackbirds so get a large dose of DDT. This causes their eggs to break.</a:t>
            </a:r>
          </a:p>
        </p:txBody>
      </p:sp>
      <p:sp>
        <p:nvSpPr>
          <p:cNvPr id="126986" name="Text Box 10"/>
          <p:cNvSpPr txBox="1">
            <a:spLocks noChangeArrowheads="1"/>
          </p:cNvSpPr>
          <p:nvPr/>
        </p:nvSpPr>
        <p:spPr bwMode="auto">
          <a:xfrm>
            <a:off x="5142242" y="3565922"/>
            <a:ext cx="1581150"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0"/>
              </a:spcBef>
              <a:spcAft>
                <a:spcPct val="0"/>
              </a:spcAft>
            </a:pPr>
            <a:r>
              <a:rPr lang="en-GB" altLang="en-US" sz="1350">
                <a:solidFill>
                  <a:srgbClr val="000000"/>
                </a:solidFill>
                <a:latin typeface="Arial" panose="020B0604020202020204" pitchFamily="34" charset="0"/>
                <a:cs typeface="Arial" panose="020B0604020202020204" pitchFamily="34" charset="0"/>
              </a:rPr>
              <a:t>The dots represent DDT molecules.</a:t>
            </a:r>
          </a:p>
        </p:txBody>
      </p:sp>
    </p:spTree>
    <p:extLst>
      <p:ext uri="{BB962C8B-B14F-4D97-AF65-F5344CB8AC3E}">
        <p14:creationId xmlns:p14="http://schemas.microsoft.com/office/powerpoint/2010/main" val="2735301471"/>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4" grpId="0"/>
      <p:bldP spid="126985" grpId="0"/>
      <p:bldP spid="1269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595" t="31073" r="15187" b="32340"/>
          <a:stretch/>
        </p:blipFill>
        <p:spPr>
          <a:xfrm>
            <a:off x="95796" y="139337"/>
            <a:ext cx="4405764" cy="1375954"/>
          </a:xfrm>
          <a:prstGeom prst="rect">
            <a:avLst/>
          </a:prstGeom>
        </p:spPr>
      </p:pic>
      <p:pic>
        <p:nvPicPr>
          <p:cNvPr id="3" name="Picture 2"/>
          <p:cNvPicPr>
            <a:picLocks noChangeAspect="1"/>
          </p:cNvPicPr>
          <p:nvPr/>
        </p:nvPicPr>
        <p:blipFill rotWithShape="1">
          <a:blip r:embed="rId3"/>
          <a:srcRect l="31290" t="28777" r="25357" b="32799"/>
          <a:stretch/>
        </p:blipFill>
        <p:spPr>
          <a:xfrm>
            <a:off x="4501560" y="139337"/>
            <a:ext cx="4558992" cy="2525486"/>
          </a:xfrm>
          <a:prstGeom prst="rect">
            <a:avLst/>
          </a:prstGeom>
        </p:spPr>
      </p:pic>
      <p:pic>
        <p:nvPicPr>
          <p:cNvPr id="4" name="Picture 3"/>
          <p:cNvPicPr>
            <a:picLocks noChangeAspect="1"/>
          </p:cNvPicPr>
          <p:nvPr/>
        </p:nvPicPr>
        <p:blipFill rotWithShape="1">
          <a:blip r:embed="rId4"/>
          <a:srcRect l="23291" t="18271" r="24526" b="19910"/>
          <a:stretch/>
        </p:blipFill>
        <p:spPr>
          <a:xfrm>
            <a:off x="0" y="1637211"/>
            <a:ext cx="4528457" cy="3352800"/>
          </a:xfrm>
          <a:prstGeom prst="rect">
            <a:avLst/>
          </a:prstGeom>
        </p:spPr>
      </p:pic>
      <p:sp>
        <p:nvSpPr>
          <p:cNvPr id="5" name="AutoShape 18"/>
          <p:cNvSpPr>
            <a:spLocks noChangeArrowheads="1"/>
          </p:cNvSpPr>
          <p:nvPr/>
        </p:nvSpPr>
        <p:spPr bwMode="auto">
          <a:xfrm>
            <a:off x="5114861" y="3135084"/>
            <a:ext cx="3132156" cy="1785259"/>
          </a:xfrm>
          <a:prstGeom prst="cloudCallout">
            <a:avLst>
              <a:gd name="adj1" fmla="val -68468"/>
              <a:gd name="adj2" fmla="val -51976"/>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What woul</a:t>
            </a:r>
            <a:r>
              <a:rPr lang="en-GB" altLang="en-US" sz="1800" dirty="0" smtClean="0">
                <a:solidFill>
                  <a:srgbClr val="000000"/>
                </a:solidFill>
                <a:latin typeface="Arial" panose="020B0604020202020204" pitchFamily="34" charset="0"/>
              </a:rPr>
              <a:t>d happen if the water these organisms lived in became polluted?</a:t>
            </a:r>
            <a:endParaRPr lang="en-GB" altLang="en-US"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636061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595" t="31073" r="15187" b="32340"/>
          <a:stretch/>
        </p:blipFill>
        <p:spPr>
          <a:xfrm>
            <a:off x="95796" y="139337"/>
            <a:ext cx="4405764" cy="1375954"/>
          </a:xfrm>
          <a:prstGeom prst="rect">
            <a:avLst/>
          </a:prstGeom>
        </p:spPr>
      </p:pic>
      <p:pic>
        <p:nvPicPr>
          <p:cNvPr id="4" name="Picture 3"/>
          <p:cNvPicPr>
            <a:picLocks noChangeAspect="1"/>
          </p:cNvPicPr>
          <p:nvPr/>
        </p:nvPicPr>
        <p:blipFill rotWithShape="1">
          <a:blip r:embed="rId3"/>
          <a:srcRect l="23291" t="18271" r="24526" b="19910"/>
          <a:stretch/>
        </p:blipFill>
        <p:spPr>
          <a:xfrm>
            <a:off x="0" y="1637211"/>
            <a:ext cx="4528457" cy="3352800"/>
          </a:xfrm>
          <a:prstGeom prst="rect">
            <a:avLst/>
          </a:prstGeom>
        </p:spPr>
      </p:pic>
      <p:pic>
        <p:nvPicPr>
          <p:cNvPr id="5" name="Picture 4"/>
          <p:cNvPicPr>
            <a:picLocks noChangeAspect="1"/>
          </p:cNvPicPr>
          <p:nvPr/>
        </p:nvPicPr>
        <p:blipFill>
          <a:blip r:embed="rId4"/>
          <a:stretch>
            <a:fillRect/>
          </a:stretch>
        </p:blipFill>
        <p:spPr>
          <a:xfrm>
            <a:off x="7888178" y="3313611"/>
            <a:ext cx="1048603" cy="1749704"/>
          </a:xfrm>
          <a:prstGeom prst="rect">
            <a:avLst/>
          </a:prstGeom>
        </p:spPr>
      </p:pic>
      <p:pic>
        <p:nvPicPr>
          <p:cNvPr id="6" name="Picture 5"/>
          <p:cNvPicPr>
            <a:picLocks noChangeAspect="1"/>
          </p:cNvPicPr>
          <p:nvPr/>
        </p:nvPicPr>
        <p:blipFill rotWithShape="1">
          <a:blip r:embed="rId5"/>
          <a:srcRect l="31429" t="47661" r="30779" b="18372"/>
          <a:stretch/>
        </p:blipFill>
        <p:spPr>
          <a:xfrm>
            <a:off x="4501560" y="256910"/>
            <a:ext cx="4914418" cy="2760601"/>
          </a:xfrm>
          <a:prstGeom prst="rect">
            <a:avLst/>
          </a:prstGeom>
        </p:spPr>
      </p:pic>
      <p:sp>
        <p:nvSpPr>
          <p:cNvPr id="7" name="AutoShape 18"/>
          <p:cNvSpPr>
            <a:spLocks noChangeArrowheads="1"/>
          </p:cNvSpPr>
          <p:nvPr/>
        </p:nvSpPr>
        <p:spPr bwMode="auto">
          <a:xfrm>
            <a:off x="5114861" y="3135084"/>
            <a:ext cx="3132156" cy="1785259"/>
          </a:xfrm>
          <a:prstGeom prst="cloudCallout">
            <a:avLst>
              <a:gd name="adj1" fmla="val -68468"/>
              <a:gd name="adj2" fmla="val -51976"/>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What woul</a:t>
            </a:r>
            <a:r>
              <a:rPr lang="en-GB" altLang="en-US" sz="1800" dirty="0" smtClean="0">
                <a:solidFill>
                  <a:srgbClr val="000000"/>
                </a:solidFill>
                <a:latin typeface="Arial" panose="020B0604020202020204" pitchFamily="34" charset="0"/>
              </a:rPr>
              <a:t>d happen if the water these organisms lived in became polluted?</a:t>
            </a:r>
            <a:endParaRPr lang="en-GB" altLang="en-US"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644424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1"/>
          <p:cNvSpPr>
            <a:spLocks noChangeArrowheads="1"/>
          </p:cNvSpPr>
          <p:nvPr/>
        </p:nvSpPr>
        <p:spPr bwMode="auto">
          <a:xfrm>
            <a:off x="113211" y="98259"/>
            <a:ext cx="9030789" cy="358941"/>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lvl="0" indent="-265510" defTabSz="685800" fontAlgn="base">
              <a:spcBef>
                <a:spcPct val="0"/>
              </a:spcBef>
              <a:spcAft>
                <a:spcPct val="0"/>
              </a:spcAft>
              <a:buFont typeface="Wingdings 2" panose="05020102010507070707" pitchFamily="18" charset="2"/>
              <a:buChar char="!"/>
              <a:defRPr/>
            </a:pPr>
            <a:r>
              <a:rPr lang="en-GB" altLang="en-US" sz="2000" kern="0" dirty="0" smtClean="0">
                <a:solidFill>
                  <a:srgbClr val="000000"/>
                </a:solidFill>
                <a:cs typeface="Arial" panose="020B0604020202020204" pitchFamily="34" charset="0"/>
                <a:sym typeface="Wingdings" panose="05000000000000000000" pitchFamily="2" charset="2"/>
              </a:rPr>
              <a:t>Watch the video and fill in the gaps below.</a:t>
            </a:r>
            <a:r>
              <a:rPr lang="en-GB" sz="2000" dirty="0">
                <a:hlinkClick r:id="rId2"/>
              </a:rPr>
              <a:t> </a:t>
            </a:r>
            <a:endParaRPr lang="en-GB" sz="2000" dirty="0" smtClean="0">
              <a:hlinkClick r:id="rId2"/>
            </a:endParaRPr>
          </a:p>
          <a:p>
            <a:pPr marL="0" lvl="0" indent="0" defTabSz="685800" fontAlgn="base">
              <a:spcBef>
                <a:spcPct val="0"/>
              </a:spcBef>
              <a:spcAft>
                <a:spcPct val="0"/>
              </a:spcAft>
              <a:buNone/>
              <a:defRPr/>
            </a:pPr>
            <a:r>
              <a:rPr lang="en-GB" sz="2000" dirty="0" smtClean="0">
                <a:hlinkClick r:id="rId2"/>
              </a:rPr>
              <a:t>https</a:t>
            </a:r>
            <a:r>
              <a:rPr lang="en-GB" sz="2000" dirty="0">
                <a:hlinkClick r:id="rId2"/>
              </a:rPr>
              <a:t>://www.twig-world.com/film/pollution-water-1252/</a:t>
            </a:r>
            <a:endParaRPr lang="en-GB" sz="2000" dirty="0" smtClean="0">
              <a:solidFill>
                <a:srgbClr val="00CC00"/>
              </a:solidFill>
              <a:hlinkClick r:id="rId3"/>
            </a:endParaRPr>
          </a:p>
          <a:p>
            <a:pPr marL="0" lvl="0" indent="0" defTabSz="685800" fontAlgn="base">
              <a:spcBef>
                <a:spcPct val="0"/>
              </a:spcBef>
              <a:spcAft>
                <a:spcPct val="0"/>
              </a:spcAft>
              <a:buNone/>
              <a:defRPr/>
            </a:pPr>
            <a:endParaRPr lang="en-GB" sz="2000" dirty="0" smtClean="0">
              <a:solidFill>
                <a:srgbClr val="00CC00"/>
              </a:solidFill>
              <a:hlinkClick r:id="rId3"/>
            </a:endParaRPr>
          </a:p>
        </p:txBody>
      </p:sp>
      <p:sp>
        <p:nvSpPr>
          <p:cNvPr id="3" name="TextBox 2"/>
          <p:cNvSpPr txBox="1"/>
          <p:nvPr/>
        </p:nvSpPr>
        <p:spPr>
          <a:xfrm>
            <a:off x="113211" y="914400"/>
            <a:ext cx="8220891" cy="3354765"/>
          </a:xfrm>
          <a:prstGeom prst="rect">
            <a:avLst/>
          </a:prstGeom>
          <a:noFill/>
        </p:spPr>
        <p:txBody>
          <a:bodyPr wrap="square" rtlCol="0">
            <a:spAutoFit/>
          </a:bodyPr>
          <a:lstStyle/>
          <a:p>
            <a:r>
              <a:rPr lang="en-GB" sz="1800" b="1" u="sng" dirty="0" smtClean="0"/>
              <a:t>Eutrophication</a:t>
            </a:r>
          </a:p>
          <a:p>
            <a:endParaRPr lang="en-GB" sz="1800" b="1" u="sng" dirty="0"/>
          </a:p>
          <a:p>
            <a:r>
              <a:rPr lang="en-GB" sz="1800" dirty="0"/>
              <a:t>Eutrophication occurs when extra </a:t>
            </a:r>
            <a:r>
              <a:rPr lang="en-GB" sz="1800" dirty="0" smtClean="0"/>
              <a:t>n_________ </a:t>
            </a:r>
            <a:r>
              <a:rPr lang="en-GB" sz="1800" dirty="0"/>
              <a:t>(from fertilisers on farms),</a:t>
            </a:r>
            <a:r>
              <a:rPr lang="en-GB" sz="1800" dirty="0" smtClean="0"/>
              <a:t> </a:t>
            </a:r>
            <a:r>
              <a:rPr lang="en-GB" sz="1800" dirty="0"/>
              <a:t>such as </a:t>
            </a:r>
            <a:r>
              <a:rPr lang="en-GB" sz="1800" dirty="0" smtClean="0"/>
              <a:t>nitrogen, </a:t>
            </a:r>
            <a:r>
              <a:rPr lang="en-GB" sz="1800" dirty="0"/>
              <a:t>change the balance of an aquatic ecosystem.</a:t>
            </a:r>
          </a:p>
          <a:p>
            <a:r>
              <a:rPr lang="en-GB" sz="1800" dirty="0"/>
              <a:t>Phytoplankton </a:t>
            </a:r>
            <a:r>
              <a:rPr lang="en-GB" sz="1800" dirty="0" smtClean="0"/>
              <a:t>use </a:t>
            </a:r>
            <a:r>
              <a:rPr lang="en-GB" sz="1800" dirty="0"/>
              <a:t>these nutrients to </a:t>
            </a:r>
            <a:r>
              <a:rPr lang="en-GB" sz="1800" dirty="0" smtClean="0"/>
              <a:t>g_____, </a:t>
            </a:r>
            <a:r>
              <a:rPr lang="en-GB" sz="1800" dirty="0"/>
              <a:t>and so rapidly increase in number.</a:t>
            </a:r>
          </a:p>
          <a:p>
            <a:r>
              <a:rPr lang="en-GB" sz="1800" dirty="0"/>
              <a:t>This causes an algal bloom.</a:t>
            </a:r>
          </a:p>
          <a:p>
            <a:r>
              <a:rPr lang="en-GB" sz="1800" dirty="0"/>
              <a:t>The algae consume </a:t>
            </a:r>
            <a:r>
              <a:rPr lang="en-GB" sz="1800" dirty="0" smtClean="0"/>
              <a:t>c_____ d_______, </a:t>
            </a:r>
            <a:r>
              <a:rPr lang="en-GB" sz="1800" dirty="0"/>
              <a:t>and their dense surface coverage can block out sunlight, which kills or stunts other plants.</a:t>
            </a:r>
          </a:p>
          <a:p>
            <a:r>
              <a:rPr lang="en-GB" sz="1800" dirty="0"/>
              <a:t>When these plants die, they are broken down or decomposed by bacteria, which uses up dissolved </a:t>
            </a:r>
            <a:r>
              <a:rPr lang="en-GB" sz="1800" dirty="0" smtClean="0"/>
              <a:t>o_______ </a:t>
            </a:r>
            <a:r>
              <a:rPr lang="en-GB" sz="1800" dirty="0"/>
              <a:t>from the water.</a:t>
            </a:r>
          </a:p>
          <a:p>
            <a:r>
              <a:rPr lang="en-GB" sz="1800" dirty="0"/>
              <a:t>And eventually the water may become a dead zone.</a:t>
            </a:r>
          </a:p>
          <a:p>
            <a:endParaRPr lang="en-GB" b="1" u="sng" dirty="0"/>
          </a:p>
        </p:txBody>
      </p:sp>
    </p:spTree>
    <p:extLst>
      <p:ext uri="{BB962C8B-B14F-4D97-AF65-F5344CB8AC3E}">
        <p14:creationId xmlns:p14="http://schemas.microsoft.com/office/powerpoint/2010/main" val="1893119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1"/>
          <p:cNvSpPr>
            <a:spLocks noChangeArrowheads="1"/>
          </p:cNvSpPr>
          <p:nvPr/>
        </p:nvSpPr>
        <p:spPr bwMode="auto">
          <a:xfrm>
            <a:off x="113211" y="98259"/>
            <a:ext cx="9030789" cy="358941"/>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lvl="0" indent="-265510" defTabSz="685800" fontAlgn="base">
              <a:spcBef>
                <a:spcPct val="0"/>
              </a:spcBef>
              <a:spcAft>
                <a:spcPct val="0"/>
              </a:spcAft>
              <a:buFont typeface="Wingdings 2" panose="05020102010507070707" pitchFamily="18" charset="2"/>
              <a:buChar char="!"/>
              <a:defRPr/>
            </a:pPr>
            <a:r>
              <a:rPr lang="en-GB" altLang="en-US" sz="2000" kern="0" dirty="0" smtClean="0">
                <a:solidFill>
                  <a:srgbClr val="000000"/>
                </a:solidFill>
                <a:cs typeface="Arial" panose="020B0604020202020204" pitchFamily="34" charset="0"/>
                <a:sym typeface="Wingdings" panose="05000000000000000000" pitchFamily="2" charset="2"/>
              </a:rPr>
              <a:t>Watch the video and fill in the gaps below.</a:t>
            </a:r>
            <a:r>
              <a:rPr lang="en-GB" sz="2000" dirty="0">
                <a:hlinkClick r:id="rId2"/>
              </a:rPr>
              <a:t> </a:t>
            </a:r>
            <a:endParaRPr lang="en-GB" sz="2000" dirty="0" smtClean="0">
              <a:hlinkClick r:id="rId2"/>
            </a:endParaRPr>
          </a:p>
          <a:p>
            <a:pPr marL="0" lvl="0" indent="0" defTabSz="685800" fontAlgn="base">
              <a:spcBef>
                <a:spcPct val="0"/>
              </a:spcBef>
              <a:spcAft>
                <a:spcPct val="0"/>
              </a:spcAft>
              <a:buNone/>
              <a:defRPr/>
            </a:pPr>
            <a:r>
              <a:rPr lang="en-GB" sz="2000" dirty="0" smtClean="0">
                <a:hlinkClick r:id="rId2"/>
              </a:rPr>
              <a:t>https</a:t>
            </a:r>
            <a:r>
              <a:rPr lang="en-GB" sz="2000" dirty="0">
                <a:hlinkClick r:id="rId2"/>
              </a:rPr>
              <a:t>://www.twig-world.com/film/pollution-water-1252/</a:t>
            </a:r>
            <a:endParaRPr lang="en-GB" sz="2000" dirty="0" smtClean="0">
              <a:solidFill>
                <a:srgbClr val="00CC00"/>
              </a:solidFill>
              <a:hlinkClick r:id="rId3"/>
            </a:endParaRPr>
          </a:p>
          <a:p>
            <a:pPr marL="0" lvl="0" indent="0" defTabSz="685800" fontAlgn="base">
              <a:spcBef>
                <a:spcPct val="0"/>
              </a:spcBef>
              <a:spcAft>
                <a:spcPct val="0"/>
              </a:spcAft>
              <a:buNone/>
              <a:defRPr/>
            </a:pPr>
            <a:endParaRPr lang="en-GB" sz="2000" dirty="0" smtClean="0">
              <a:solidFill>
                <a:srgbClr val="00CC00"/>
              </a:solidFill>
              <a:hlinkClick r:id="rId3"/>
            </a:endParaRPr>
          </a:p>
        </p:txBody>
      </p:sp>
      <p:sp>
        <p:nvSpPr>
          <p:cNvPr id="3" name="TextBox 2"/>
          <p:cNvSpPr txBox="1"/>
          <p:nvPr/>
        </p:nvSpPr>
        <p:spPr>
          <a:xfrm>
            <a:off x="113211" y="914400"/>
            <a:ext cx="8900160" cy="3631763"/>
          </a:xfrm>
          <a:prstGeom prst="rect">
            <a:avLst/>
          </a:prstGeom>
          <a:noFill/>
        </p:spPr>
        <p:txBody>
          <a:bodyPr wrap="square" rtlCol="0">
            <a:spAutoFit/>
          </a:bodyPr>
          <a:lstStyle/>
          <a:p>
            <a:r>
              <a:rPr lang="en-GB" sz="1800" b="1" u="sng" dirty="0" smtClean="0"/>
              <a:t>Eutrophication</a:t>
            </a:r>
          </a:p>
          <a:p>
            <a:endParaRPr lang="en-GB" sz="1800" b="1" u="sng" dirty="0"/>
          </a:p>
          <a:p>
            <a:r>
              <a:rPr lang="en-GB" sz="1800" dirty="0"/>
              <a:t>Eutrophication occurs when extra </a:t>
            </a:r>
            <a:r>
              <a:rPr lang="en-GB" sz="1800" dirty="0" smtClean="0">
                <a:solidFill>
                  <a:srgbClr val="00CC00"/>
                </a:solidFill>
              </a:rPr>
              <a:t>nutrients</a:t>
            </a:r>
            <a:r>
              <a:rPr lang="en-GB" sz="1800" dirty="0" smtClean="0"/>
              <a:t> (from fertilisers on farms), </a:t>
            </a:r>
            <a:r>
              <a:rPr lang="en-GB" sz="1800" dirty="0"/>
              <a:t>such as </a:t>
            </a:r>
            <a:r>
              <a:rPr lang="en-GB" sz="1800" dirty="0" smtClean="0"/>
              <a:t>nitrogen, </a:t>
            </a:r>
            <a:r>
              <a:rPr lang="en-GB" sz="1800" dirty="0"/>
              <a:t>change the balance of an aquatic ecosystem</a:t>
            </a:r>
            <a:r>
              <a:rPr lang="en-GB" sz="1800" dirty="0" smtClean="0"/>
              <a:t>.</a:t>
            </a:r>
          </a:p>
          <a:p>
            <a:endParaRPr lang="en-GB" sz="1800" dirty="0"/>
          </a:p>
          <a:p>
            <a:r>
              <a:rPr lang="en-GB" sz="1800" dirty="0"/>
              <a:t>Phytoplankton </a:t>
            </a:r>
            <a:r>
              <a:rPr lang="en-GB" sz="1800" dirty="0" smtClean="0"/>
              <a:t>use </a:t>
            </a:r>
            <a:r>
              <a:rPr lang="en-GB" sz="1800" dirty="0"/>
              <a:t>these nutrients to </a:t>
            </a:r>
            <a:r>
              <a:rPr lang="en-GB" sz="1800" dirty="0">
                <a:solidFill>
                  <a:srgbClr val="00CC00"/>
                </a:solidFill>
              </a:rPr>
              <a:t>grow</a:t>
            </a:r>
            <a:r>
              <a:rPr lang="en-GB" sz="1800" dirty="0"/>
              <a:t>, and so rapidly increase in number.</a:t>
            </a:r>
          </a:p>
          <a:p>
            <a:r>
              <a:rPr lang="en-GB" sz="1800" dirty="0"/>
              <a:t>This causes an algal bloom.</a:t>
            </a:r>
          </a:p>
          <a:p>
            <a:r>
              <a:rPr lang="en-GB" sz="1800" dirty="0"/>
              <a:t>The algae consume </a:t>
            </a:r>
            <a:r>
              <a:rPr lang="en-GB" sz="1800" dirty="0">
                <a:solidFill>
                  <a:srgbClr val="00CC00"/>
                </a:solidFill>
              </a:rPr>
              <a:t>carbon dioxide</a:t>
            </a:r>
            <a:r>
              <a:rPr lang="en-GB" sz="1800" dirty="0"/>
              <a:t>, and their dense surface coverage can block out sunlight, which kills or stunts other plants.</a:t>
            </a:r>
          </a:p>
          <a:p>
            <a:r>
              <a:rPr lang="en-GB" sz="1800" dirty="0"/>
              <a:t>When these plants die, they are broken down or decomposed by bacteria, which uses up dissolved </a:t>
            </a:r>
            <a:r>
              <a:rPr lang="en-GB" sz="1800" dirty="0">
                <a:solidFill>
                  <a:srgbClr val="00CC00"/>
                </a:solidFill>
              </a:rPr>
              <a:t>oxygen</a:t>
            </a:r>
            <a:r>
              <a:rPr lang="en-GB" sz="1800" dirty="0"/>
              <a:t> from the water.</a:t>
            </a:r>
          </a:p>
          <a:p>
            <a:r>
              <a:rPr lang="en-GB" sz="1800" dirty="0"/>
              <a:t>And eventually the water may become a dead zone.</a:t>
            </a:r>
          </a:p>
          <a:p>
            <a:endParaRPr lang="en-GB" b="1" u="sng" dirty="0"/>
          </a:p>
        </p:txBody>
      </p:sp>
      <p:pic>
        <p:nvPicPr>
          <p:cNvPr id="4" name="Picture 3"/>
          <p:cNvPicPr>
            <a:picLocks noChangeAspect="1"/>
          </p:cNvPicPr>
          <p:nvPr/>
        </p:nvPicPr>
        <p:blipFill>
          <a:blip r:embed="rId4"/>
          <a:stretch>
            <a:fillRect/>
          </a:stretch>
        </p:blipFill>
        <p:spPr>
          <a:xfrm>
            <a:off x="7809801" y="3487783"/>
            <a:ext cx="1048603" cy="1749704"/>
          </a:xfrm>
          <a:prstGeom prst="rect">
            <a:avLst/>
          </a:prstGeom>
        </p:spPr>
      </p:pic>
    </p:spTree>
    <p:extLst>
      <p:ext uri="{BB962C8B-B14F-4D97-AF65-F5344CB8AC3E}">
        <p14:creationId xmlns:p14="http://schemas.microsoft.com/office/powerpoint/2010/main" val="232181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521121"/>
          <a:ext cx="8825948" cy="4719298"/>
        </p:xfrm>
        <a:graphic>
          <a:graphicData uri="http://schemas.openxmlformats.org/drawingml/2006/table">
            <a:tbl>
              <a:tblPr/>
              <a:tblGrid>
                <a:gridCol w="3469321">
                  <a:extLst>
                    <a:ext uri="{9D8B030D-6E8A-4147-A177-3AD203B41FA5}">
                      <a16:colId xmlns:a16="http://schemas.microsoft.com/office/drawing/2014/main" val="20000"/>
                    </a:ext>
                  </a:extLst>
                </a:gridCol>
                <a:gridCol w="2778035">
                  <a:extLst>
                    <a:ext uri="{9D8B030D-6E8A-4147-A177-3AD203B41FA5}">
                      <a16:colId xmlns:a16="http://schemas.microsoft.com/office/drawing/2014/main" val="20001"/>
                    </a:ext>
                  </a:extLst>
                </a:gridCol>
                <a:gridCol w="2578592">
                  <a:extLst>
                    <a:ext uri="{9D8B030D-6E8A-4147-A177-3AD203B41FA5}">
                      <a16:colId xmlns:a16="http://schemas.microsoft.com/office/drawing/2014/main" val="20002"/>
                    </a:ext>
                  </a:extLst>
                </a:gridCol>
              </a:tblGrid>
              <a:tr h="43682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3377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r>
                        <a:rPr lang="en-GB" sz="1400" b="0" i="0" u="none" strike="noStrike" kern="1200" baseline="0" dirty="0" smtClean="0">
                          <a:solidFill>
                            <a:schemeClr val="tx1"/>
                          </a:solidFill>
                          <a:latin typeface="+mn-lt"/>
                          <a:ea typeface="+mn-ea"/>
                          <a:cs typeface="+mn-cs"/>
                        </a:rPr>
                        <a:t>Recall the conditions under which algae grow quickly.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Define feeding relationships in terms of energy flow.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how changes in a physical environmental factor affect the distribution of organisms.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Describe what happens in photosynthesis.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Describe, identify and state the basic functions of common parts of </a:t>
                      </a:r>
                      <a:r>
                        <a:rPr lang="en-GB" sz="1400" b="0" i="0" u="none" strike="noStrike" kern="1200" baseline="0" dirty="0" err="1" smtClean="0">
                          <a:solidFill>
                            <a:schemeClr val="tx1"/>
                          </a:solidFill>
                          <a:latin typeface="+mn-lt"/>
                          <a:ea typeface="+mn-ea"/>
                          <a:cs typeface="+mn-cs"/>
                        </a:rPr>
                        <a:t>protoctist</a:t>
                      </a:r>
                      <a:r>
                        <a:rPr lang="en-GB" sz="1400" b="0" i="0" u="none" strike="noStrike" kern="1200" baseline="0" dirty="0" smtClean="0">
                          <a:solidFill>
                            <a:schemeClr val="tx1"/>
                          </a:solidFill>
                          <a:latin typeface="+mn-lt"/>
                          <a:ea typeface="+mn-ea"/>
                          <a:cs typeface="+mn-cs"/>
                        </a:rPr>
                        <a:t> cells (cell wall, flagella, cilia, pseudopods, cytoplasm, cell membrane, chloroplast, nucleus). </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endParaRPr lang="en-GB" sz="1400" b="0" i="0" u="none" strike="noStrike" kern="1200" baseline="0" dirty="0" smtClean="0">
                        <a:solidFill>
                          <a:schemeClr val="tx1"/>
                        </a:solidFill>
                        <a:latin typeface="+mn-lt"/>
                        <a:ea typeface="+mn-ea"/>
                        <a:cs typeface="+mn-cs"/>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the functions of light and chlorophyll in photosynthesis (in terms of energy transfer). </a:t>
                      </a:r>
                    </a:p>
                    <a:p>
                      <a:endParaRPr lang="en-GB" sz="1400" b="1" i="0" u="none" strike="noStrike" kern="1200" baseline="0" dirty="0" smtClean="0">
                        <a:solidFill>
                          <a:schemeClr val="tx1"/>
                        </a:solidFill>
                        <a:latin typeface="+mn-lt"/>
                        <a:ea typeface="+mn-ea"/>
                        <a:cs typeface="+mn-cs"/>
                      </a:endParaRPr>
                    </a:p>
                    <a:p>
                      <a:endParaRPr lang="en-GB" sz="1400" b="1" i="0" u="none" strike="noStrike" kern="1200" baseline="0" dirty="0" smtClean="0">
                        <a:solidFill>
                          <a:schemeClr val="tx1"/>
                        </a:solidFill>
                        <a:latin typeface="+mn-lt"/>
                        <a:ea typeface="+mn-ea"/>
                        <a:cs typeface="+mn-cs"/>
                      </a:endParaRPr>
                    </a:p>
                    <a:p>
                      <a:endParaRPr lang="en-GB" sz="1400" b="1" i="0" u="none" strike="noStrike" kern="1200" baseline="0" dirty="0" smtClean="0">
                        <a:solidFill>
                          <a:schemeClr val="tx1"/>
                        </a:solidFill>
                        <a:latin typeface="+mn-lt"/>
                        <a:ea typeface="+mn-ea"/>
                        <a:cs typeface="+mn-cs"/>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Model photosynthesis using a word equation. </a:t>
                      </a:r>
                    </a:p>
                    <a:p>
                      <a:pPr marL="0" lvl="0" indent="0">
                        <a:buFont typeface="Arial" panose="020B0604020202020204" pitchFamily="34" charset="0"/>
                        <a:buNone/>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how eutrophication occurs and the problems associated with eutrophication in an aquatic environment.</a:t>
                      </a: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9779088">
            <a:off x="2786743" y="4702629"/>
            <a:ext cx="722812" cy="1970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L-Shape 15"/>
          <p:cNvSpPr/>
          <p:nvPr/>
        </p:nvSpPr>
        <p:spPr>
          <a:xfrm rot="19779088">
            <a:off x="5268686" y="3659711"/>
            <a:ext cx="722812" cy="1970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7" name="L-Shape 16"/>
          <p:cNvSpPr/>
          <p:nvPr/>
        </p:nvSpPr>
        <p:spPr>
          <a:xfrm rot="19779088">
            <a:off x="5268686" y="2445136"/>
            <a:ext cx="722812" cy="1970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8" name="L-Shape 17"/>
          <p:cNvSpPr/>
          <p:nvPr/>
        </p:nvSpPr>
        <p:spPr>
          <a:xfrm rot="19779088">
            <a:off x="3008812" y="3594398"/>
            <a:ext cx="722812" cy="1970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9" name="L-Shape 18"/>
          <p:cNvSpPr/>
          <p:nvPr/>
        </p:nvSpPr>
        <p:spPr>
          <a:xfrm rot="19779088">
            <a:off x="2786742" y="1507807"/>
            <a:ext cx="722812" cy="1970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0" name="L-Shape 19"/>
          <p:cNvSpPr/>
          <p:nvPr/>
        </p:nvSpPr>
        <p:spPr>
          <a:xfrm rot="19779088">
            <a:off x="2644209" y="2248291"/>
            <a:ext cx="722812" cy="1970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21" name="L-Shape 20"/>
          <p:cNvSpPr/>
          <p:nvPr/>
        </p:nvSpPr>
        <p:spPr>
          <a:xfrm rot="19779088">
            <a:off x="8072051" y="2667343"/>
            <a:ext cx="722812" cy="1970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10846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1" y="2505787"/>
            <a:ext cx="3039926" cy="2637716"/>
          </a:xfrm>
          <a:prstGeom prst="rect">
            <a:avLst/>
          </a:prstGeom>
        </p:spPr>
      </p:pic>
      <p:sp>
        <p:nvSpPr>
          <p:cNvPr id="2" name="TextBox 1"/>
          <p:cNvSpPr txBox="1"/>
          <p:nvPr/>
        </p:nvSpPr>
        <p:spPr>
          <a:xfrm>
            <a:off x="7242545" y="-1"/>
            <a:ext cx="1901467" cy="523220"/>
          </a:xfrm>
          <a:prstGeom prst="rect">
            <a:avLst/>
          </a:prstGeom>
          <a:noFill/>
        </p:spPr>
        <p:txBody>
          <a:bodyPr wrap="square" lIns="91432" tIns="45716" rIns="91432" bIns="45716" rtlCol="0">
            <a:spAutoFit/>
          </a:bodyPr>
          <a:lstStyle/>
          <a:p>
            <a:pPr algn="r"/>
            <a:r>
              <a:rPr lang="en-GB" sz="2800" dirty="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81"/>
            <a:ext cx="6073796" cy="484457"/>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Give a clue or definition for these keywords.</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351230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ctrTitle" idx="4294967295"/>
          </p:nvPr>
        </p:nvSpPr>
        <p:spPr bwMode="auto">
          <a:xfrm>
            <a:off x="467544" y="735546"/>
            <a:ext cx="7772400" cy="857250"/>
          </a:xfrm>
          <a:extLst/>
        </p:spPr>
        <p:txBody>
          <a:bodyPr/>
          <a:lstStyle/>
          <a:p>
            <a:pPr eaLnBrk="1" hangingPunct="1">
              <a:defRPr/>
            </a:pPr>
            <a:r>
              <a:rPr lang="en-US" sz="3600"/>
              <a:t>And finally . . .</a:t>
            </a:r>
            <a:endParaRPr lang="en-GB" sz="3600"/>
          </a:p>
        </p:txBody>
      </p:sp>
      <p:sp>
        <p:nvSpPr>
          <p:cNvPr id="25603" name="Rectangle 3"/>
          <p:cNvSpPr>
            <a:spLocks noGrp="1"/>
          </p:cNvSpPr>
          <p:nvPr>
            <p:ph type="subTitle" idx="4294967295"/>
          </p:nvPr>
        </p:nvSpPr>
        <p:spPr>
          <a:xfrm>
            <a:off x="1187452" y="1869281"/>
            <a:ext cx="7264400" cy="1314450"/>
          </a:xfrm>
        </p:spPr>
        <p:txBody>
          <a:bodyPr>
            <a:noAutofit/>
          </a:bodyPr>
          <a:lstStyle/>
          <a:p>
            <a:pPr marL="82152" indent="0" algn="ctr">
              <a:buNone/>
            </a:pPr>
            <a:r>
              <a:rPr lang="en-US" dirty="0" smtClean="0">
                <a:latin typeface="+mj-lt"/>
              </a:rPr>
              <a:t>What part of today’s lesson do you think you’ll remember the most?</a:t>
            </a:r>
          </a:p>
          <a:p>
            <a:pPr marL="82152" indent="0" algn="r">
              <a:buNone/>
            </a:pPr>
            <a:endParaRPr lang="en-US" dirty="0" smtClean="0">
              <a:latin typeface="+mj-lt"/>
            </a:endParaRPr>
          </a:p>
          <a:p>
            <a:pPr marL="82152" indent="0">
              <a:buNone/>
            </a:pPr>
            <a:r>
              <a:rPr lang="en-US" b="1" dirty="0" smtClean="0">
                <a:solidFill>
                  <a:srgbClr val="92D050"/>
                </a:solidFill>
                <a:latin typeface="+mj-lt"/>
              </a:rPr>
              <a:t>Can you explain why?</a:t>
            </a:r>
            <a:endParaRPr lang="en-GB" b="1" dirty="0" smtClean="0">
              <a:solidFill>
                <a:srgbClr val="92D050"/>
              </a:solidFill>
              <a:latin typeface="+mj-lt"/>
            </a:endParaRPr>
          </a:p>
        </p:txBody>
      </p:sp>
      <p:pic>
        <p:nvPicPr>
          <p:cNvPr id="25604" name="Picture 2" descr="C:\Users\Richard\Documents\Hummersknott 2011-12\Presentations\Presenter Media Powerpoints\stick_figure_wearing_glasses_800_clr.png"/>
          <p:cNvPicPr>
            <a:picLocks noChangeAspect="1" noChangeArrowheads="1"/>
          </p:cNvPicPr>
          <p:nvPr/>
        </p:nvPicPr>
        <p:blipFill>
          <a:blip r:embed="rId2" cstate="print"/>
          <a:srcRect/>
          <a:stretch>
            <a:fillRect/>
          </a:stretch>
        </p:blipFill>
        <p:spPr bwMode="auto">
          <a:xfrm>
            <a:off x="7019967" y="2680097"/>
            <a:ext cx="1516063" cy="2599134"/>
          </a:xfrm>
          <a:prstGeom prst="rect">
            <a:avLst/>
          </a:prstGeom>
          <a:noFill/>
          <a:ln w="9525">
            <a:noFill/>
            <a:miter lim="800000"/>
            <a:headEnd/>
            <a:tailEnd/>
          </a:ln>
        </p:spPr>
      </p:pic>
    </p:spTree>
    <p:extLst>
      <p:ext uri="{BB962C8B-B14F-4D97-AF65-F5344CB8AC3E}">
        <p14:creationId xmlns:p14="http://schemas.microsoft.com/office/powerpoint/2010/main" val="1547898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491" t="28777" r="34771" b="28500"/>
          <a:stretch/>
        </p:blipFill>
        <p:spPr>
          <a:xfrm>
            <a:off x="104503" y="130629"/>
            <a:ext cx="3065417" cy="2290355"/>
          </a:xfrm>
          <a:prstGeom prst="rect">
            <a:avLst/>
          </a:prstGeom>
        </p:spPr>
      </p:pic>
      <p:pic>
        <p:nvPicPr>
          <p:cNvPr id="3" name="Picture 2"/>
          <p:cNvPicPr>
            <a:picLocks noChangeAspect="1"/>
          </p:cNvPicPr>
          <p:nvPr/>
        </p:nvPicPr>
        <p:blipFill rotWithShape="1">
          <a:blip r:embed="rId2"/>
          <a:srcRect l="29491" t="28777" r="34771" b="28500"/>
          <a:stretch/>
        </p:blipFill>
        <p:spPr>
          <a:xfrm>
            <a:off x="104502" y="2599509"/>
            <a:ext cx="3065417" cy="2290355"/>
          </a:xfrm>
          <a:prstGeom prst="rect">
            <a:avLst/>
          </a:prstGeom>
        </p:spPr>
      </p:pic>
      <p:pic>
        <p:nvPicPr>
          <p:cNvPr id="4" name="Picture 3"/>
          <p:cNvPicPr>
            <a:picLocks noChangeAspect="1"/>
          </p:cNvPicPr>
          <p:nvPr/>
        </p:nvPicPr>
        <p:blipFill rotWithShape="1">
          <a:blip r:embed="rId2"/>
          <a:srcRect l="29491" t="28777" r="34771" b="28500"/>
          <a:stretch/>
        </p:blipFill>
        <p:spPr>
          <a:xfrm>
            <a:off x="3252651" y="130629"/>
            <a:ext cx="3065417" cy="2290355"/>
          </a:xfrm>
          <a:prstGeom prst="rect">
            <a:avLst/>
          </a:prstGeom>
        </p:spPr>
      </p:pic>
      <p:pic>
        <p:nvPicPr>
          <p:cNvPr id="5" name="Picture 4"/>
          <p:cNvPicPr>
            <a:picLocks noChangeAspect="1"/>
          </p:cNvPicPr>
          <p:nvPr/>
        </p:nvPicPr>
        <p:blipFill rotWithShape="1">
          <a:blip r:embed="rId2"/>
          <a:srcRect l="29491" t="28777" r="34771" b="28500"/>
          <a:stretch/>
        </p:blipFill>
        <p:spPr>
          <a:xfrm>
            <a:off x="3252650" y="2599509"/>
            <a:ext cx="3065417" cy="2290355"/>
          </a:xfrm>
          <a:prstGeom prst="rect">
            <a:avLst/>
          </a:prstGeom>
        </p:spPr>
      </p:pic>
      <p:pic>
        <p:nvPicPr>
          <p:cNvPr id="6" name="Picture 5"/>
          <p:cNvPicPr>
            <a:picLocks noChangeAspect="1"/>
          </p:cNvPicPr>
          <p:nvPr/>
        </p:nvPicPr>
        <p:blipFill rotWithShape="1">
          <a:blip r:embed="rId2"/>
          <a:srcRect l="29491" t="28777" r="34771" b="28500"/>
          <a:stretch/>
        </p:blipFill>
        <p:spPr>
          <a:xfrm>
            <a:off x="6078583" y="130629"/>
            <a:ext cx="3065417" cy="2290355"/>
          </a:xfrm>
          <a:prstGeom prst="rect">
            <a:avLst/>
          </a:prstGeom>
        </p:spPr>
      </p:pic>
      <p:pic>
        <p:nvPicPr>
          <p:cNvPr id="7" name="Picture 6"/>
          <p:cNvPicPr>
            <a:picLocks noChangeAspect="1"/>
          </p:cNvPicPr>
          <p:nvPr/>
        </p:nvPicPr>
        <p:blipFill rotWithShape="1">
          <a:blip r:embed="rId2"/>
          <a:srcRect l="29491" t="28777" r="34771" b="28500"/>
          <a:stretch/>
        </p:blipFill>
        <p:spPr>
          <a:xfrm>
            <a:off x="6078582" y="2599509"/>
            <a:ext cx="3065417" cy="2290355"/>
          </a:xfrm>
          <a:prstGeom prst="rect">
            <a:avLst/>
          </a:prstGeom>
        </p:spPr>
      </p:pic>
    </p:spTree>
    <p:extLst>
      <p:ext uri="{BB962C8B-B14F-4D97-AF65-F5344CB8AC3E}">
        <p14:creationId xmlns:p14="http://schemas.microsoft.com/office/powerpoint/2010/main" val="1739858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5427" t="25888" r="18174" b="26587"/>
          <a:stretch/>
        </p:blipFill>
        <p:spPr>
          <a:xfrm>
            <a:off x="183392" y="154865"/>
            <a:ext cx="5925671" cy="3120839"/>
          </a:xfrm>
          <a:prstGeom prst="rect">
            <a:avLst/>
          </a:prstGeom>
        </p:spPr>
      </p:pic>
      <p:sp>
        <p:nvSpPr>
          <p:cNvPr id="8" name="AutoShape 18"/>
          <p:cNvSpPr>
            <a:spLocks noChangeArrowheads="1"/>
          </p:cNvSpPr>
          <p:nvPr/>
        </p:nvSpPr>
        <p:spPr bwMode="auto">
          <a:xfrm>
            <a:off x="5584755" y="2314402"/>
            <a:ext cx="2844915" cy="1564463"/>
          </a:xfrm>
          <a:prstGeom prst="cloudCallout">
            <a:avLst>
              <a:gd name="adj1" fmla="val -66938"/>
              <a:gd name="adj2" fmla="val -39173"/>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Why is this Paramecium not classified as a bacteria? </a:t>
            </a:r>
            <a:endParaRPr lang="en-GB" altLang="en-US" sz="1800" dirty="0">
              <a:solidFill>
                <a:srgbClr val="000000"/>
              </a:solidFill>
              <a:latin typeface="Arial" panose="020B0604020202020204" pitchFamily="34" charset="0"/>
            </a:endParaRPr>
          </a:p>
        </p:txBody>
      </p:sp>
      <p:pic>
        <p:nvPicPr>
          <p:cNvPr id="10" name="Picture 9"/>
          <p:cNvPicPr>
            <a:picLocks noChangeAspect="1"/>
          </p:cNvPicPr>
          <p:nvPr/>
        </p:nvPicPr>
        <p:blipFill rotWithShape="1">
          <a:blip r:embed="rId4"/>
          <a:srcRect l="62692" t="50734" r="17230" b="27165"/>
          <a:stretch/>
        </p:blipFill>
        <p:spPr>
          <a:xfrm>
            <a:off x="354091" y="3304097"/>
            <a:ext cx="1877865" cy="1291955"/>
          </a:xfrm>
          <a:prstGeom prst="rect">
            <a:avLst/>
          </a:prstGeom>
        </p:spPr>
      </p:pic>
    </p:spTree>
    <p:extLst>
      <p:ext uri="{BB962C8B-B14F-4D97-AF65-F5344CB8AC3E}">
        <p14:creationId xmlns:p14="http://schemas.microsoft.com/office/powerpoint/2010/main" val="3135263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792088"/>
          </a:xfrm>
        </p:spPr>
        <p:txBody>
          <a:bodyPr>
            <a:normAutofit/>
          </a:bodyPr>
          <a:lstStyle/>
          <a:p>
            <a:r>
              <a:rPr lang="en-GB" u="sng" dirty="0" smtClean="0"/>
              <a:t>Requisitions</a:t>
            </a:r>
            <a:endParaRPr lang="en-GB" u="sng" dirty="0"/>
          </a:p>
        </p:txBody>
      </p:sp>
      <p:sp>
        <p:nvSpPr>
          <p:cNvPr id="4" name="TextBox 3"/>
          <p:cNvSpPr txBox="1"/>
          <p:nvPr/>
        </p:nvSpPr>
        <p:spPr>
          <a:xfrm>
            <a:off x="888274" y="1375954"/>
            <a:ext cx="2795452" cy="523220"/>
          </a:xfrm>
          <a:prstGeom prst="rect">
            <a:avLst/>
          </a:prstGeom>
          <a:noFill/>
        </p:spPr>
        <p:txBody>
          <a:bodyPr wrap="square" rtlCol="0">
            <a:spAutoFit/>
          </a:bodyPr>
          <a:lstStyle/>
          <a:p>
            <a:r>
              <a:rPr lang="en-GB" dirty="0" smtClean="0"/>
              <a:t>Algae cell diagrams cut to make class set. (on slide above)</a:t>
            </a:r>
            <a:endParaRPr lang="en-GB" dirty="0"/>
          </a:p>
        </p:txBody>
      </p:sp>
    </p:spTree>
    <p:extLst>
      <p:ext uri="{BB962C8B-B14F-4D97-AF65-F5344CB8AC3E}">
        <p14:creationId xmlns:p14="http://schemas.microsoft.com/office/powerpoint/2010/main" val="2469834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idx="4294967295"/>
          </p:nvPr>
        </p:nvSpPr>
        <p:spPr/>
        <p:txBody>
          <a:bodyPr/>
          <a:lstStyle/>
          <a:p>
            <a:r>
              <a:rPr lang="en-GB" altLang="en-US"/>
              <a:t>Glossary</a:t>
            </a:r>
          </a:p>
        </p:txBody>
      </p:sp>
      <p:pic>
        <p:nvPicPr>
          <p:cNvPr id="46083" name="Picture 7"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93" y="4625581"/>
            <a:ext cx="630237"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21" descr="flash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32" y="86916"/>
            <a:ext cx="3857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3" descr="notes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890" y="113115"/>
            <a:ext cx="442912" cy="29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6560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762267" y="3187979"/>
            <a:ext cx="2232025" cy="769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5" name="AutoShape 20"/>
          <p:cNvSpPr>
            <a:spLocks noChangeArrowheads="1"/>
          </p:cNvSpPr>
          <p:nvPr/>
        </p:nvSpPr>
        <p:spPr bwMode="auto">
          <a:xfrm>
            <a:off x="1339081" y="1102915"/>
            <a:ext cx="3168449" cy="910526"/>
          </a:xfrm>
          <a:prstGeom prst="roundRect">
            <a:avLst>
              <a:gd name="adj" fmla="val 13342"/>
            </a:avLst>
          </a:prstGeom>
          <a:solidFill>
            <a:srgbClr val="009242"/>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6" name="AutoShape 20"/>
          <p:cNvSpPr>
            <a:spLocks noChangeArrowheads="1"/>
          </p:cNvSpPr>
          <p:nvPr/>
        </p:nvSpPr>
        <p:spPr bwMode="auto">
          <a:xfrm>
            <a:off x="4630327" y="1111708"/>
            <a:ext cx="3188966" cy="910526"/>
          </a:xfrm>
          <a:prstGeom prst="roundRect">
            <a:avLst>
              <a:gd name="adj" fmla="val 13342"/>
            </a:avLst>
          </a:prstGeom>
          <a:solidFill>
            <a:srgbClr val="CC0000"/>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7" name="Rectangle 6"/>
          <p:cNvSpPr/>
          <p:nvPr/>
        </p:nvSpPr>
        <p:spPr>
          <a:xfrm>
            <a:off x="423665" y="2179321"/>
            <a:ext cx="1729155" cy="7502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8" name="Rectangle 7"/>
          <p:cNvSpPr/>
          <p:nvPr/>
        </p:nvSpPr>
        <p:spPr>
          <a:xfrm>
            <a:off x="406077" y="2167598"/>
            <a:ext cx="1764324" cy="779585"/>
          </a:xfrm>
          <a:prstGeom prst="rect">
            <a:avLst/>
          </a:prstGeom>
          <a:noFill/>
          <a:ln w="4762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9" name="Text Box 26"/>
          <p:cNvSpPr txBox="1">
            <a:spLocks noChangeArrowheads="1"/>
          </p:cNvSpPr>
          <p:nvPr/>
        </p:nvSpPr>
        <p:spPr bwMode="auto">
          <a:xfrm>
            <a:off x="429524" y="2357458"/>
            <a:ext cx="1711569" cy="461665"/>
          </a:xfrm>
          <a:prstGeom prst="rect">
            <a:avLst/>
          </a:prstGeom>
          <a:noFill/>
          <a:ln w="38100">
            <a:noFill/>
            <a:miter lim="800000"/>
            <a:headEnd/>
            <a:tailEnd/>
          </a:ln>
        </p:spPr>
        <p:txBody>
          <a:bodyPr wrap="square" lIns="91432" tIns="45716" rIns="91432" bIns="45716">
            <a:spAutoFit/>
          </a:bodyPr>
          <a:lstStyle/>
          <a:p>
            <a:pPr algn="ctr">
              <a:spcBef>
                <a:spcPct val="50000"/>
              </a:spcBef>
            </a:pPr>
            <a:r>
              <a:rPr lang="en-GB" sz="2400" dirty="0">
                <a:solidFill>
                  <a:srgbClr val="000000"/>
                </a:solidFill>
                <a:latin typeface="Comic Sans MS" pitchFamily="66" charset="0"/>
              </a:rPr>
              <a:t>=</a:t>
            </a:r>
            <a:endParaRPr lang="en-US" sz="2400" dirty="0">
              <a:solidFill>
                <a:srgbClr val="000000"/>
              </a:solidFill>
              <a:latin typeface="Comic Sans MS" pitchFamily="66"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709125242"/>
              </p:ext>
            </p:extLst>
          </p:nvPr>
        </p:nvGraphicFramePr>
        <p:xfrm>
          <a:off x="2531359" y="2167589"/>
          <a:ext cx="902677" cy="789567"/>
        </p:xfrm>
        <a:graphic>
          <a:graphicData uri="http://schemas.openxmlformats.org/presentationml/2006/ole">
            <mc:AlternateContent xmlns:mc="http://schemas.openxmlformats.org/markup-compatibility/2006">
              <mc:Choice xmlns:v="urn:schemas-microsoft-com:vml" Requires="v">
                <p:oleObj spid="_x0000_s1257" name="Equation" r:id="rId4" imgW="380880" imgH="406080" progId="Equation.3">
                  <p:embed/>
                </p:oleObj>
              </mc:Choice>
              <mc:Fallback>
                <p:oleObj name="Equation" r:id="rId4" imgW="38088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359" y="2167589"/>
                        <a:ext cx="902677" cy="789567"/>
                      </a:xfrm>
                      <a:prstGeom prst="rect">
                        <a:avLst/>
                      </a:prstGeom>
                      <a:solidFill>
                        <a:srgbClr val="FFFF00"/>
                      </a:solidFill>
                      <a:ln w="38100">
                        <a:solidFill>
                          <a:srgbClr val="FF0000"/>
                        </a:solidFill>
                        <a:miter lim="800000"/>
                        <a:headEnd/>
                        <a:tailEnd/>
                      </a:ln>
                    </p:spPr>
                  </p:pic>
                </p:oleObj>
              </mc:Fallback>
            </mc:AlternateContent>
          </a:graphicData>
        </a:graphic>
      </p:graphicFrame>
      <p:sp>
        <p:nvSpPr>
          <p:cNvPr id="13" name="5-Point Star 12"/>
          <p:cNvSpPr/>
          <p:nvPr/>
        </p:nvSpPr>
        <p:spPr>
          <a:xfrm>
            <a:off x="3765309" y="2053028"/>
            <a:ext cx="1096108" cy="1072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grpSp>
        <p:nvGrpSpPr>
          <p:cNvPr id="18" name="Group 17"/>
          <p:cNvGrpSpPr/>
          <p:nvPr/>
        </p:nvGrpSpPr>
        <p:grpSpPr>
          <a:xfrm>
            <a:off x="707964" y="3140160"/>
            <a:ext cx="737819" cy="767044"/>
            <a:chOff x="196365" y="4260475"/>
            <a:chExt cx="1487507" cy="1487507"/>
          </a:xfrm>
        </p:grpSpPr>
        <p:pic>
          <p:nvPicPr>
            <p:cNvPr id="15" name="Picture 4" descr="http://daletedder.files.wordpress.com/2011/07/no-sign.png"/>
            <p:cNvPicPr>
              <a:picLocks noChangeAspect="1" noChangeArrowheads="1"/>
            </p:cNvPicPr>
            <p:nvPr/>
          </p:nvPicPr>
          <p:blipFill>
            <a:blip r:embed="rId6" cstate="print"/>
            <a:srcRect/>
            <a:stretch>
              <a:fillRect/>
            </a:stretch>
          </p:blipFill>
          <p:spPr bwMode="auto">
            <a:xfrm>
              <a:off x="196365" y="4260475"/>
              <a:ext cx="1487507" cy="1487507"/>
            </a:xfrm>
            <a:prstGeom prst="rect">
              <a:avLst/>
            </a:prstGeom>
            <a:noFill/>
          </p:spPr>
        </p:pic>
        <p:pic>
          <p:nvPicPr>
            <p:cNvPr id="17" name="Picture 4" descr="http://daletedder.files.wordpress.com/2011/07/no-sign.png"/>
            <p:cNvPicPr>
              <a:picLocks noChangeAspect="1" noChangeArrowheads="1"/>
            </p:cNvPicPr>
            <p:nvPr/>
          </p:nvPicPr>
          <p:blipFill>
            <a:blip r:embed="rId6" cstate="print"/>
            <a:srcRect t="17386" r="17640"/>
            <a:stretch>
              <a:fillRect/>
            </a:stretch>
          </p:blipFill>
          <p:spPr bwMode="auto">
            <a:xfrm>
              <a:off x="205538" y="4518015"/>
              <a:ext cx="1225111" cy="1228895"/>
            </a:xfrm>
            <a:prstGeom prst="rect">
              <a:avLst/>
            </a:prstGeom>
            <a:noFill/>
          </p:spPr>
        </p:pic>
      </p:grpSp>
      <p:pic>
        <p:nvPicPr>
          <p:cNvPr id="1029" name="Picture 5" descr="New PhET Logo"/>
          <p:cNvPicPr>
            <a:picLocks noChangeAspect="1" noChangeArrowheads="1"/>
          </p:cNvPicPr>
          <p:nvPr/>
        </p:nvPicPr>
        <p:blipFill>
          <a:blip r:embed="rId7" cstate="print"/>
          <a:srcRect/>
          <a:stretch>
            <a:fillRect/>
          </a:stretch>
        </p:blipFill>
        <p:spPr bwMode="auto">
          <a:xfrm>
            <a:off x="1863274" y="3125348"/>
            <a:ext cx="1382957" cy="917015"/>
          </a:xfrm>
          <a:prstGeom prst="rect">
            <a:avLst/>
          </a:prstGeom>
          <a:noFill/>
        </p:spPr>
      </p:pic>
      <p:pic>
        <p:nvPicPr>
          <p:cNvPr id="1033" name="Picture 9" descr="http://www.r-e-m.co.uk/logo/companion/iLOGstudio/sensors/small/EasyS_qadvanced_SM.jpg"/>
          <p:cNvPicPr>
            <a:picLocks noChangeAspect="1" noChangeArrowheads="1"/>
          </p:cNvPicPr>
          <p:nvPr/>
        </p:nvPicPr>
        <p:blipFill>
          <a:blip r:embed="rId8" cstate="print"/>
          <a:srcRect/>
          <a:stretch>
            <a:fillRect/>
          </a:stretch>
        </p:blipFill>
        <p:spPr bwMode="auto">
          <a:xfrm>
            <a:off x="3605579" y="3312596"/>
            <a:ext cx="892266" cy="538437"/>
          </a:xfrm>
          <a:prstGeom prst="rect">
            <a:avLst/>
          </a:prstGeom>
          <a:noFill/>
        </p:spPr>
      </p:pic>
      <p:pic>
        <p:nvPicPr>
          <p:cNvPr id="1035" name="Picture 11" descr="https://encrypted-tbn2.gstatic.com/images?q=tbn:ANd9GcQmN4Hz1m2z4hoqhQtyywvPl7GkxDHUNt9OJDZZvBN7_uNmBZFw">
            <a:hlinkClick r:id="rId9"/>
          </p:cNvPr>
          <p:cNvPicPr>
            <a:picLocks noChangeAspect="1" noChangeArrowheads="1"/>
          </p:cNvPicPr>
          <p:nvPr/>
        </p:nvPicPr>
        <p:blipFill>
          <a:blip r:embed="rId10" cstate="print"/>
          <a:srcRect/>
          <a:stretch>
            <a:fillRect/>
          </a:stretch>
        </p:blipFill>
        <p:spPr bwMode="auto">
          <a:xfrm>
            <a:off x="4635759" y="3319747"/>
            <a:ext cx="627917" cy="510353"/>
          </a:xfrm>
          <a:prstGeom prst="rect">
            <a:avLst/>
          </a:prstGeom>
          <a:noFill/>
        </p:spPr>
      </p:pic>
      <p:grpSp>
        <p:nvGrpSpPr>
          <p:cNvPr id="34" name="Group 33"/>
          <p:cNvGrpSpPr/>
          <p:nvPr/>
        </p:nvGrpSpPr>
        <p:grpSpPr>
          <a:xfrm>
            <a:off x="3765314" y="4618885"/>
            <a:ext cx="1809015" cy="415498"/>
            <a:chOff x="253025" y="5447323"/>
            <a:chExt cx="2412020" cy="553997"/>
          </a:xfrm>
        </p:grpSpPr>
        <p:pic>
          <p:nvPicPr>
            <p:cNvPr id="24" name="Picture 11" descr="https://encrypted-tbn2.gstatic.com/images?q=tbn:ANd9GcQmN4Hz1m2z4hoqhQtyywvPl7GkxDHUNt9OJDZZvBN7_uNmBZFw">
              <a:hlinkClick r:id="rId9"/>
            </p:cNvPr>
            <p:cNvPicPr>
              <a:picLocks noChangeAspect="1" noChangeArrowheads="1"/>
            </p:cNvPicPr>
            <p:nvPr/>
          </p:nvPicPr>
          <p:blipFill>
            <a:blip r:embed="rId11" cstate="print"/>
            <a:srcRect/>
            <a:stretch>
              <a:fillRect/>
            </a:stretch>
          </p:blipFill>
          <p:spPr bwMode="auto">
            <a:xfrm>
              <a:off x="253025" y="5547825"/>
              <a:ext cx="450360" cy="366040"/>
            </a:xfrm>
            <a:prstGeom prst="rect">
              <a:avLst/>
            </a:prstGeom>
            <a:noFill/>
          </p:spPr>
        </p:pic>
        <p:sp>
          <p:nvSpPr>
            <p:cNvPr id="25" name="TextBox 24"/>
            <p:cNvSpPr txBox="1"/>
            <p:nvPr/>
          </p:nvSpPr>
          <p:spPr>
            <a:xfrm>
              <a:off x="656492" y="5447323"/>
              <a:ext cx="2008553" cy="553997"/>
            </a:xfrm>
            <a:prstGeom prst="rect">
              <a:avLst/>
            </a:prstGeom>
            <a:noFill/>
          </p:spPr>
          <p:txBody>
            <a:bodyPr wrap="square" rtlCol="0">
              <a:spAutoFit/>
            </a:bodyPr>
            <a:lstStyle/>
            <a:p>
              <a:r>
                <a:rPr lang="en-GB" sz="2100" dirty="0">
                  <a:latin typeface="Trebuchet MS" pitchFamily="34" charset="0"/>
                </a:rPr>
                <a:t>@</a:t>
              </a:r>
              <a:r>
                <a:rPr lang="en-GB" sz="2100" b="1" dirty="0" err="1"/>
                <a:t>HPphysics</a:t>
              </a:r>
              <a:endParaRPr lang="en-GB" sz="2100" b="1" dirty="0"/>
            </a:p>
          </p:txBody>
        </p:sp>
      </p:grpSp>
      <p:grpSp>
        <p:nvGrpSpPr>
          <p:cNvPr id="35" name="Group 34"/>
          <p:cNvGrpSpPr/>
          <p:nvPr/>
        </p:nvGrpSpPr>
        <p:grpSpPr>
          <a:xfrm>
            <a:off x="3029684" y="4100140"/>
            <a:ext cx="1809015" cy="415498"/>
            <a:chOff x="2765671" y="5474677"/>
            <a:chExt cx="2412020" cy="553997"/>
          </a:xfrm>
        </p:grpSpPr>
        <p:pic>
          <p:nvPicPr>
            <p:cNvPr id="26" name="Picture 11" descr="https://encrypted-tbn2.gstatic.com/images?q=tbn:ANd9GcQmN4Hz1m2z4hoqhQtyywvPl7GkxDHUNt9OJDZZvBN7_uNmBZFw">
              <a:hlinkClick r:id="rId9"/>
            </p:cNvPr>
            <p:cNvPicPr>
              <a:picLocks noChangeAspect="1" noChangeArrowheads="1"/>
            </p:cNvPicPr>
            <p:nvPr/>
          </p:nvPicPr>
          <p:blipFill>
            <a:blip r:embed="rId11" cstate="print"/>
            <a:srcRect/>
            <a:stretch>
              <a:fillRect/>
            </a:stretch>
          </p:blipFill>
          <p:spPr bwMode="auto">
            <a:xfrm>
              <a:off x="2765671" y="5575179"/>
              <a:ext cx="450360" cy="366040"/>
            </a:xfrm>
            <a:prstGeom prst="rect">
              <a:avLst/>
            </a:prstGeom>
            <a:noFill/>
          </p:spPr>
        </p:pic>
        <p:sp>
          <p:nvSpPr>
            <p:cNvPr id="27" name="TextBox 26"/>
            <p:cNvSpPr txBox="1"/>
            <p:nvPr/>
          </p:nvSpPr>
          <p:spPr>
            <a:xfrm>
              <a:off x="3169138" y="5474677"/>
              <a:ext cx="2008553" cy="553997"/>
            </a:xfrm>
            <a:prstGeom prst="rect">
              <a:avLst/>
            </a:prstGeom>
            <a:noFill/>
          </p:spPr>
          <p:txBody>
            <a:bodyPr wrap="square" rtlCol="0">
              <a:spAutoFit/>
            </a:bodyPr>
            <a:lstStyle/>
            <a:p>
              <a:r>
                <a:rPr lang="en-GB" sz="2100" b="1" dirty="0"/>
                <a:t>#</a:t>
              </a:r>
              <a:r>
                <a:rPr lang="en-GB" sz="2100" b="1" dirty="0" err="1"/>
                <a:t>HPphysics</a:t>
              </a:r>
              <a:endParaRPr lang="en-GB" sz="2100" b="1" dirty="0"/>
            </a:p>
          </p:txBody>
        </p:sp>
      </p:grpSp>
      <p:pic>
        <p:nvPicPr>
          <p:cNvPr id="30" name="Picture 29" descr="yt-brand-standard-logo-95x40.png"/>
          <p:cNvPicPr>
            <a:picLocks noChangeAspect="1"/>
          </p:cNvPicPr>
          <p:nvPr/>
        </p:nvPicPr>
        <p:blipFill>
          <a:blip r:embed="rId12" cstate="print"/>
          <a:stretch>
            <a:fillRect/>
          </a:stretch>
        </p:blipFill>
        <p:spPr>
          <a:xfrm>
            <a:off x="4754363" y="4122870"/>
            <a:ext cx="857891" cy="361217"/>
          </a:xfrm>
          <a:prstGeom prst="rect">
            <a:avLst/>
          </a:prstGeom>
        </p:spPr>
      </p:pic>
      <p:pic>
        <p:nvPicPr>
          <p:cNvPr id="1037" name="Picture 13" descr="BBC_iPlayer_logo.png"/>
          <p:cNvPicPr>
            <a:picLocks noChangeAspect="1" noChangeArrowheads="1"/>
          </p:cNvPicPr>
          <p:nvPr/>
        </p:nvPicPr>
        <p:blipFill>
          <a:blip r:embed="rId13" cstate="print"/>
          <a:srcRect/>
          <a:stretch>
            <a:fillRect/>
          </a:stretch>
        </p:blipFill>
        <p:spPr bwMode="auto">
          <a:xfrm>
            <a:off x="6679743" y="4041074"/>
            <a:ext cx="702652" cy="526989"/>
          </a:xfrm>
          <a:prstGeom prst="rect">
            <a:avLst/>
          </a:prstGeom>
          <a:noFill/>
        </p:spPr>
      </p:pic>
      <p:pic>
        <p:nvPicPr>
          <p:cNvPr id="1039" name="Picture 15" descr="4oD Logo"/>
          <p:cNvPicPr>
            <a:picLocks noChangeAspect="1" noChangeArrowheads="1"/>
          </p:cNvPicPr>
          <p:nvPr/>
        </p:nvPicPr>
        <p:blipFill>
          <a:blip r:embed="rId14" cstate="print"/>
          <a:srcRect/>
          <a:stretch>
            <a:fillRect/>
          </a:stretch>
        </p:blipFill>
        <p:spPr bwMode="auto">
          <a:xfrm>
            <a:off x="7293997" y="4606437"/>
            <a:ext cx="488613" cy="351802"/>
          </a:xfrm>
          <a:prstGeom prst="rect">
            <a:avLst/>
          </a:prstGeom>
          <a:noFill/>
        </p:spPr>
      </p:pic>
      <p:pic>
        <p:nvPicPr>
          <p:cNvPr id="1041" name="Picture 17" descr="https://encrypted-tbn3.gstatic.com/images?q=tbn:ANd9GcTdwCims0JSnepaaaa6nBK9udraonX_Gk9NAi4BchkWt3S19Gn1Wg">
            <a:hlinkClick r:id="rId15"/>
          </p:cNvPr>
          <p:cNvPicPr>
            <a:picLocks noChangeAspect="1" noChangeArrowheads="1"/>
          </p:cNvPicPr>
          <p:nvPr/>
        </p:nvPicPr>
        <p:blipFill>
          <a:blip r:embed="rId16" cstate="print"/>
          <a:srcRect/>
          <a:stretch>
            <a:fillRect/>
          </a:stretch>
        </p:blipFill>
        <p:spPr bwMode="auto">
          <a:xfrm>
            <a:off x="7730302" y="4100143"/>
            <a:ext cx="686533" cy="411920"/>
          </a:xfrm>
          <a:prstGeom prst="rect">
            <a:avLst/>
          </a:prstGeom>
          <a:noFill/>
        </p:spPr>
      </p:pic>
      <p:pic>
        <p:nvPicPr>
          <p:cNvPr id="1043" name="Picture 19" descr="https://encrypted-tbn0.gstatic.com/images?q=tbn:ANd9GcRVwcrbc0YEhR_GPBcyK38WpsFijY0ecm6gNXlH5EOY4ud9wq7s">
            <a:hlinkClick r:id="rId17"/>
          </p:cNvPr>
          <p:cNvPicPr>
            <a:picLocks noChangeAspect="1" noChangeArrowheads="1"/>
          </p:cNvPicPr>
          <p:nvPr/>
        </p:nvPicPr>
        <p:blipFill>
          <a:blip r:embed="rId18" cstate="print"/>
          <a:srcRect/>
          <a:stretch>
            <a:fillRect/>
          </a:stretch>
        </p:blipFill>
        <p:spPr bwMode="auto">
          <a:xfrm>
            <a:off x="8107505" y="4606437"/>
            <a:ext cx="606669" cy="404446"/>
          </a:xfrm>
          <a:prstGeom prst="rect">
            <a:avLst/>
          </a:prstGeom>
          <a:noFill/>
        </p:spPr>
      </p:pic>
      <p:pic>
        <p:nvPicPr>
          <p:cNvPr id="1045" name="Picture 21" descr="http://adriancheok.info/wp-content/uploads/2014/02/new-scientist-logo.gif">
            <a:hlinkClick r:id="rId19"/>
          </p:cNvPr>
          <p:cNvPicPr>
            <a:picLocks noChangeAspect="1" noChangeArrowheads="1"/>
          </p:cNvPicPr>
          <p:nvPr/>
        </p:nvPicPr>
        <p:blipFill>
          <a:blip r:embed="rId20" cstate="print"/>
          <a:srcRect/>
          <a:stretch>
            <a:fillRect/>
          </a:stretch>
        </p:blipFill>
        <p:spPr bwMode="auto">
          <a:xfrm>
            <a:off x="5644667" y="4484361"/>
            <a:ext cx="1459523" cy="659140"/>
          </a:xfrm>
          <a:prstGeom prst="rect">
            <a:avLst/>
          </a:prstGeom>
          <a:noFill/>
        </p:spPr>
      </p:pic>
      <p:pic>
        <p:nvPicPr>
          <p:cNvPr id="1047" name="Picture 23" descr="Show-Me® SUPERTOUGH Gridded Drywipe Boards"/>
          <p:cNvPicPr>
            <a:picLocks noChangeAspect="1" noChangeArrowheads="1"/>
          </p:cNvPicPr>
          <p:nvPr/>
        </p:nvPicPr>
        <p:blipFill>
          <a:blip r:embed="rId21" cstate="print"/>
          <a:srcRect t="11323"/>
          <a:stretch>
            <a:fillRect/>
          </a:stretch>
        </p:blipFill>
        <p:spPr bwMode="auto">
          <a:xfrm>
            <a:off x="423667" y="4116617"/>
            <a:ext cx="832339" cy="1028700"/>
          </a:xfrm>
          <a:prstGeom prst="rect">
            <a:avLst/>
          </a:prstGeom>
          <a:noFill/>
        </p:spPr>
      </p:pic>
      <p:pic>
        <p:nvPicPr>
          <p:cNvPr id="1053" name="Picture 29" descr="http://pixabay.com/static/uploads/photo/2013/07/12/15/04/paint-149371_640.png">
            <a:hlinkClick r:id="rId22"/>
          </p:cNvPr>
          <p:cNvPicPr>
            <a:picLocks noChangeAspect="1" noChangeArrowheads="1"/>
          </p:cNvPicPr>
          <p:nvPr/>
        </p:nvPicPr>
        <p:blipFill>
          <a:blip r:embed="rId23" cstate="print"/>
          <a:srcRect/>
          <a:stretch>
            <a:fillRect/>
          </a:stretch>
        </p:blipFill>
        <p:spPr bwMode="auto">
          <a:xfrm>
            <a:off x="1732861" y="4242940"/>
            <a:ext cx="362762" cy="724358"/>
          </a:xfrm>
          <a:prstGeom prst="rect">
            <a:avLst/>
          </a:prstGeom>
          <a:noFill/>
        </p:spPr>
      </p:pic>
      <p:sp>
        <p:nvSpPr>
          <p:cNvPr id="4" name="AutoShape 20"/>
          <p:cNvSpPr>
            <a:spLocks noChangeArrowheads="1"/>
          </p:cNvSpPr>
          <p:nvPr/>
        </p:nvSpPr>
        <p:spPr bwMode="auto">
          <a:xfrm>
            <a:off x="1330281" y="121108"/>
            <a:ext cx="6483150"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43" name="5-Point Star 42"/>
          <p:cNvSpPr/>
          <p:nvPr/>
        </p:nvSpPr>
        <p:spPr>
          <a:xfrm>
            <a:off x="1400909" y="648878"/>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pic>
        <p:nvPicPr>
          <p:cNvPr id="46" name="Picture 26"/>
          <p:cNvPicPr>
            <a:picLocks noChangeAspect="1" noChangeArrowheads="1"/>
          </p:cNvPicPr>
          <p:nvPr/>
        </p:nvPicPr>
        <p:blipFill>
          <a:blip r:embed="rId24" cstate="print">
            <a:clrChange>
              <a:clrFrom>
                <a:srgbClr val="FFFFFF"/>
              </a:clrFrom>
              <a:clrTo>
                <a:srgbClr val="FFFFFF">
                  <a:alpha val="0"/>
                </a:srgbClr>
              </a:clrTo>
            </a:clrChange>
            <a:lum bright="6000" contrast="12000"/>
          </a:blip>
          <a:srcRect t="7083" r="72884" b="-2083"/>
          <a:stretch>
            <a:fillRect/>
          </a:stretch>
        </p:blipFill>
        <p:spPr bwMode="auto">
          <a:xfrm>
            <a:off x="3058544" y="4606436"/>
            <a:ext cx="370467" cy="412032"/>
          </a:xfrm>
          <a:prstGeom prst="rect">
            <a:avLst/>
          </a:prstGeom>
          <a:noFill/>
          <a:ln w="9525">
            <a:noFill/>
            <a:miter lim="800000"/>
            <a:headEnd/>
            <a:tailEnd/>
          </a:ln>
          <a:effectLst/>
        </p:spPr>
      </p:pic>
      <p:pic>
        <p:nvPicPr>
          <p:cNvPr id="50" name="Picture 36"/>
          <p:cNvPicPr>
            <a:picLocks noChangeAspect="1" noChangeArrowheads="1"/>
          </p:cNvPicPr>
          <p:nvPr/>
        </p:nvPicPr>
        <p:blipFill>
          <a:blip r:embed="rId25" cstate="print"/>
          <a:srcRect/>
          <a:stretch>
            <a:fillRect/>
          </a:stretch>
        </p:blipFill>
        <p:spPr bwMode="auto">
          <a:xfrm>
            <a:off x="2345639" y="4449554"/>
            <a:ext cx="491547" cy="491547"/>
          </a:xfrm>
          <a:prstGeom prst="rect">
            <a:avLst/>
          </a:prstGeom>
          <a:noFill/>
          <a:ln w="9525">
            <a:noFill/>
            <a:miter lim="800000"/>
            <a:headEnd/>
            <a:tailEnd/>
          </a:ln>
          <a:effectLst/>
        </p:spPr>
      </p:pic>
      <p:pic>
        <p:nvPicPr>
          <p:cNvPr id="51" name="Picture 6" descr="Excel 2013 Logo"/>
          <p:cNvPicPr>
            <a:picLocks noChangeAspect="1" noChangeArrowheads="1"/>
          </p:cNvPicPr>
          <p:nvPr/>
        </p:nvPicPr>
        <p:blipFill>
          <a:blip r:embed="rId26" cstate="print"/>
          <a:srcRect/>
          <a:stretch>
            <a:fillRect/>
          </a:stretch>
        </p:blipFill>
        <p:spPr bwMode="auto">
          <a:xfrm>
            <a:off x="5462405" y="3299496"/>
            <a:ext cx="498780" cy="498780"/>
          </a:xfrm>
          <a:prstGeom prst="rect">
            <a:avLst/>
          </a:prstGeom>
          <a:noFill/>
        </p:spPr>
      </p:pic>
      <p:pic>
        <p:nvPicPr>
          <p:cNvPr id="1059" name="Picture 35" descr="Mobile Apps">
            <a:hlinkClick r:id="rId27"/>
          </p:cNvPr>
          <p:cNvPicPr>
            <a:picLocks noChangeAspect="1" noChangeArrowheads="1"/>
          </p:cNvPicPr>
          <p:nvPr/>
        </p:nvPicPr>
        <p:blipFill>
          <a:blip r:embed="rId28" cstate="print"/>
          <a:srcRect/>
          <a:stretch>
            <a:fillRect/>
          </a:stretch>
        </p:blipFill>
        <p:spPr bwMode="auto">
          <a:xfrm>
            <a:off x="6061564" y="3261946"/>
            <a:ext cx="559778" cy="559778"/>
          </a:xfrm>
          <a:prstGeom prst="rect">
            <a:avLst/>
          </a:prstGeom>
          <a:noFill/>
        </p:spPr>
      </p:pic>
      <p:pic>
        <p:nvPicPr>
          <p:cNvPr id="36" name="Picture 35" descr="YouTube White dark background.png"/>
          <p:cNvPicPr>
            <a:picLocks noChangeAspect="1"/>
          </p:cNvPicPr>
          <p:nvPr/>
        </p:nvPicPr>
        <p:blipFill>
          <a:blip r:embed="rId29" cstate="print"/>
          <a:stretch>
            <a:fillRect/>
          </a:stretch>
        </p:blipFill>
        <p:spPr>
          <a:xfrm>
            <a:off x="5712365" y="4104231"/>
            <a:ext cx="759396" cy="347922"/>
          </a:xfrm>
          <a:prstGeom prst="rect">
            <a:avLst/>
          </a:prstGeom>
        </p:spPr>
      </p:pic>
      <p:sp>
        <p:nvSpPr>
          <p:cNvPr id="2" name="Isosceles Triangle 1"/>
          <p:cNvSpPr/>
          <p:nvPr/>
        </p:nvSpPr>
        <p:spPr>
          <a:xfrm>
            <a:off x="4900230" y="2069532"/>
            <a:ext cx="1324708" cy="1134208"/>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2400"/>
          </a:p>
        </p:txBody>
      </p:sp>
      <p:sp>
        <p:nvSpPr>
          <p:cNvPr id="12" name="AutoShape 18"/>
          <p:cNvSpPr>
            <a:spLocks noChangeArrowheads="1"/>
          </p:cNvSpPr>
          <p:nvPr/>
        </p:nvSpPr>
        <p:spPr bwMode="auto">
          <a:xfrm>
            <a:off x="5531198" y="387508"/>
            <a:ext cx="1793631" cy="1265084"/>
          </a:xfrm>
          <a:prstGeom prst="cloudCallout">
            <a:avLst>
              <a:gd name="adj1" fmla="val 71446"/>
              <a:gd name="adj2" fmla="val 48926"/>
            </a:avLst>
          </a:prstGeom>
          <a:solidFill>
            <a:srgbClr val="DDDDFF"/>
          </a:solidFill>
          <a:ln w="9525">
            <a:noFill/>
            <a:round/>
            <a:headEnd/>
            <a:tailEnd/>
          </a:ln>
          <a:effectLst/>
        </p:spPr>
        <p:txBody>
          <a:bodyPr lIns="91432" tIns="45716" rIns="91432" bIns="45716" anchor="ctr" anchorCtr="1"/>
          <a:lstStyle/>
          <a:p>
            <a:pPr algn="ctr">
              <a:defRPr/>
            </a:pPr>
            <a:endParaRPr lang="en-GB" sz="2400" kern="0" dirty="0">
              <a:solidFill>
                <a:sysClr val="windowText" lastClr="000000"/>
              </a:solidFill>
              <a:latin typeface="Trebuchet MS" pitchFamily="34" charset="0"/>
            </a:endParaRPr>
          </a:p>
        </p:txBody>
      </p:sp>
      <p:cxnSp>
        <p:nvCxnSpPr>
          <p:cNvPr id="10" name="Straight Connector 9"/>
          <p:cNvCxnSpPr/>
          <p:nvPr/>
        </p:nvCxnSpPr>
        <p:spPr>
          <a:xfrm>
            <a:off x="5231407" y="2636634"/>
            <a:ext cx="662354"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56721" y="2631263"/>
            <a:ext cx="5862" cy="57247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0" cstate="print">
            <a:extLst>
              <a:ext uri="{28A0092B-C50C-407E-A947-70E740481C1C}">
                <a14:useLocalDpi xmlns:a14="http://schemas.microsoft.com/office/drawing/2010/main" val="0"/>
              </a:ext>
            </a:extLst>
          </a:blip>
          <a:srcRect/>
          <a:stretch/>
        </p:blipFill>
        <p:spPr>
          <a:xfrm>
            <a:off x="6144320" y="2198419"/>
            <a:ext cx="2696307" cy="309830"/>
          </a:xfrm>
          <a:prstGeom prst="rect">
            <a:avLst/>
          </a:prstGeom>
        </p:spPr>
      </p:pic>
      <p:pic>
        <p:nvPicPr>
          <p:cNvPr id="41" name="Picture 2" descr="https://firefly.archbishoptemple.lancs.sch.uk/Templates/lib/core/login/images/school-logo.png">
            <a:hlinkClick r:id="rId3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529503" y="2694884"/>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rotWithShape="1">
          <a:blip r:embed="rId33" cstate="print">
            <a:extLst>
              <a:ext uri="{28A0092B-C50C-407E-A947-70E740481C1C}">
                <a14:useLocalDpi xmlns:a14="http://schemas.microsoft.com/office/drawing/2010/main" val="0"/>
              </a:ext>
            </a:extLst>
          </a:blip>
          <a:srcRect l="7700" t="24811" r="9341" b="30218"/>
          <a:stretch/>
        </p:blipFill>
        <p:spPr>
          <a:xfrm>
            <a:off x="7044048" y="3283388"/>
            <a:ext cx="1667299" cy="5375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0"/>
          <p:cNvSpPr>
            <a:spLocks noChangeArrowheads="1"/>
          </p:cNvSpPr>
          <p:nvPr/>
        </p:nvSpPr>
        <p:spPr bwMode="auto">
          <a:xfrm>
            <a:off x="1233576" y="71284"/>
            <a:ext cx="3168449" cy="910526"/>
          </a:xfrm>
          <a:prstGeom prst="roundRect">
            <a:avLst>
              <a:gd name="adj" fmla="val 13342"/>
            </a:avLst>
          </a:prstGeom>
          <a:solidFill>
            <a:srgbClr val="009242"/>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3" name="AutoShape 20"/>
          <p:cNvSpPr>
            <a:spLocks noChangeArrowheads="1"/>
          </p:cNvSpPr>
          <p:nvPr/>
        </p:nvSpPr>
        <p:spPr bwMode="auto">
          <a:xfrm>
            <a:off x="1224775" y="1053091"/>
            <a:ext cx="3188966" cy="910526"/>
          </a:xfrm>
          <a:prstGeom prst="roundRect">
            <a:avLst>
              <a:gd name="adj" fmla="val 13342"/>
            </a:avLst>
          </a:prstGeom>
          <a:solidFill>
            <a:srgbClr val="CC0000"/>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4" name="AutoShape 20"/>
          <p:cNvSpPr>
            <a:spLocks noChangeArrowheads="1"/>
          </p:cNvSpPr>
          <p:nvPr/>
        </p:nvSpPr>
        <p:spPr bwMode="auto">
          <a:xfrm>
            <a:off x="4583725" y="80077"/>
            <a:ext cx="3329354"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b="1" kern="0" dirty="0">
                <a:solidFill>
                  <a:srgbClr val="FFFFFF"/>
                </a:solidFill>
                <a:latin typeface="Calibri" pitchFamily="34" charset="0"/>
                <a:sym typeface="Webdings"/>
              </a:rPr>
              <a:t> </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
        <p:nvSpPr>
          <p:cNvPr id="5" name="AutoShape 20"/>
          <p:cNvSpPr>
            <a:spLocks noChangeArrowheads="1"/>
          </p:cNvSpPr>
          <p:nvPr/>
        </p:nvSpPr>
        <p:spPr bwMode="auto">
          <a:xfrm>
            <a:off x="4574932" y="1091191"/>
            <a:ext cx="3329354" cy="910526"/>
          </a:xfrm>
          <a:prstGeom prst="roundRect">
            <a:avLst>
              <a:gd name="adj" fmla="val 13342"/>
            </a:avLst>
          </a:prstGeom>
          <a:solidFill>
            <a:srgbClr val="0066FF"/>
          </a:solidFill>
          <a:ln w="25400">
            <a:noFill/>
            <a:round/>
            <a:headEnd/>
            <a:tailEnd/>
          </a:ln>
          <a:effectLst/>
        </p:spPr>
        <p:txBody>
          <a:bodyPr lIns="91432" tIns="45716" rIns="91432" bIns="45716"/>
          <a:lstStyle/>
          <a:p>
            <a:pPr marL="269057" indent="-269057">
              <a:defRPr/>
            </a:pP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pic>
        <p:nvPicPr>
          <p:cNvPr id="6" name="Picture 31" descr="https://encrypted-tbn0.gstatic.com/images?q=tbn:ANd9GcRZW-ACb79V_8AThgy2Kf1QAsq2YYOiEQmjX_oIwzNPGhuHBehbRA">
            <a:hlinkClick r:id="rId2"/>
          </p:cNvPr>
          <p:cNvPicPr>
            <a:picLocks noChangeAspect="1" noChangeArrowheads="1"/>
          </p:cNvPicPr>
          <p:nvPr/>
        </p:nvPicPr>
        <p:blipFill>
          <a:blip r:embed="rId3" cstate="print">
            <a:clrChange>
              <a:clrFrom>
                <a:srgbClr val="F8E4C1"/>
              </a:clrFrom>
              <a:clrTo>
                <a:srgbClr val="F8E4C1">
                  <a:alpha val="0"/>
                </a:srgbClr>
              </a:clrTo>
            </a:clrChange>
          </a:blip>
          <a:srcRect/>
          <a:stretch>
            <a:fillRect/>
          </a:stretch>
        </p:blipFill>
        <p:spPr bwMode="auto">
          <a:xfrm>
            <a:off x="1300530" y="2118123"/>
            <a:ext cx="1204690" cy="1703602"/>
          </a:xfrm>
          <a:prstGeom prst="rect">
            <a:avLst/>
          </a:prstGeom>
          <a:noFill/>
        </p:spPr>
      </p:pic>
      <p:sp>
        <p:nvSpPr>
          <p:cNvPr id="44034" name="AutoShape 2" descr="data:image/jpeg;base64,/9j/4AAQSkZJRgABAQAAAQABAAD/2wCEAAkGBxMHBhUSBxAVFRUWGR0bFxgYFR0XIRscIB0iHxcWHRUcJSggGxonHR4XJjEtJykrLi4uISA0ODMsNygtLysBCgoKDg0OGxAQGzUlICQvLiwtLCwtLSwsLCwuNjcsLCwsLC0uLCwsLCwsLCwsLCwsLDQsLCwsLCwsLCwsLCwsLP/AABEIAMwAzAMBEQACEQEDEQH/xAAcAAEAAwEBAQEBAAAAAAAAAAAABQYHBAMCAQj/xABJEAABAwICAgoOBwgCAwAAAAABAAIDBBEFBgcSITE2QVFTcXORkxMVFyIyM1RhgZKhs8LRFBY0crHS0yNCUmJ0lMHDJPBEgqL/xAAZAQEAAwEBAAAAAAAAAAAAAAAAAQMFAgT/xAAwEQEAAgAEAggHAQEAAwAAAAAAAQIDBBExEjMUIUFRUnGB8BORobHB0eFhQiMyRP/aAAwDAQACEQMRAD8Aq6pYIgICAgICAgICAgICAgICAgICAgICAgICAgICAgICAgICAgICAgICAgICAgICAgICAgICAgICAgICAgICAgICAgXRAiRAQEBAQEBAQEBAQEBAQEBAQEC6Ie9NRS1TrUsUjz/IxzvwCOorM7QmqTJFfVeDSuaOF5DfYTf2KeGVtcviz2Jqk0XVUn2mWJnJd3yU8ErYyV+2UzSaKYm/bKqR3mY1rPadZTwLYyNe2U3SaPqCm24S8/zvLvZtexTwwtrlcKOxN0mC01GP+LTxN5GD8VOkLow6xtDGdI27ap5Y/dMVdt2Vmebb0+ytqFIgICAgICAgICAgICD6ijdNIGwtLnHaABJPmAGyUN03R5OrqvxdJIBwvAj9jrH2KeGVtcDEn/lN0mjCrl+0vij9Jd+AU8Erq5O87ymaTRQwfbKt54Qxgb7XX/BTwLYyMdspqj0c0FN4cb5DwvefwbYexTwwtrlMOE3SZfpaP7NTRN/9B/lTpC2uFSu0JJrQ0WaLBSsfqAgICAgwrSPu3qeWP3TFVbdkZnm29PsrahQICAgICAgICAgICAgnMjbr6bnPhKmu63A5tfNvqtbIgICAgICAgICAgymro46/TG+OtY17HEXa4XBtTAjY5QFX/wBM6axbMzE++pevqhQeRQ+oF3pD19HwvDHyPqhQeRQ+oE0g6PheGPkfVCg8ih9QJpB0fC8MfI+qFB5FD6gTSDo+F4Y+R9UKDyKH1AmkHR8Lwx8j6oUHkUPqBNIOj4Xhj5H1QoPIofUCaQdHwvDHyQ2csrUdNlieSlpo2PYwua5o1SCPON5RMRoqx8DDjDmYhjarZggICAgnMjbr6bnPhKmu63A5tfNvqtbIgICAgICAgICAgxTOeIyYVpFnmoXBr2lliQDtwMB2DsbRKqmdJZWNeaY82j31PPuh4hx7eqZ8k4pR0vF7zuh4hx7eqZ8k4pOl4vetGjrNdVjmPOixKQOYIXOADGt2Q9gBuBwOK6rMzL0ZbHve+lu5wZxzpWYXmaaGilaGMLdUGNp22NJ2SL7ZKibTq4xsxiVxJrCG7oeIce3qmfJRxSq6Xi953Q8Q49vVM+ScUnS8XvXXRnmOox+SoGKPDuxiPVs0Ntra99rb8ELuszL15XGtia8XZonc87kKnmypnZbmOVbyYGqmOICAgIJzI26+m5z4SprutwObXzb6rWyICAgICAgICAgIMK0j7t6nlj90xVW3ZGZ5tvT7K2oUCC76IN1T/wCnf7yNdU3erJcz0/SK0ibtanlZ7pii26vM823vsV1QpEGk6F/HVfJF/sXdHuyO9vT8rnnnchU82V1Oz1ZjlW8mBqpjiAgICCcyNuvpuc+Eqa7rcDm182+q1siAgICAg+XPDB35A5UHPJiMMZtJNGOV7R/lNXM2rHa6kdCAgyDHIKep0rSMxotEJLdcuf2MfZ2lt33Fu+1d9Vz/AO3WzMSKzmJi+38WDtFgPHU/96f1FOlV3wst3x8/6dosB46n/vT+omlT4WW74+f9S+WMMwyjxEuy7JE6XUIIZUGU6l2370uNhcN2bfipjh16luFTBidab+ermxzCMIqcWe/GZIRMba4dVGM+CA27NcW73V3kmK6ucTDwJtreevz0/Lh7RYDx1P8A3p/UUaVcfCy3fHz/AKdosB46n/vT+omlT4WW74+f9T2VKDD6J0n1afG4u1eyak5l2tbUvdztXbdy+hTGnYvwa4Vdfh/fV6Z53IVPNlTOxmOVbyYGqmOICAgIJzI26+m5z4SprutwObXzb6rWyICCj6T56rD6KOfCp3saDqyBp4fBd03HpC5tq8mam9Yi1ZUHBs3VNPjMUlZUyPYHjXDnXBadh2xyE+my4iZeOmPeLRMy3Vrg5t27IO0rWuyDSzi/0zGm08ZuyEd953u2T0C3SVXaWZnL8VuHshw6NMDGKZhD5G/s4e/Pnd+43p2fR50rGsuMrhcV9eyG3KxrCAgwrSPu3qeWP3TFVbdkZnm29PsrahQILvog3VP/AKd/vI11Td6slzPT9IrSJu1qeVnumKLbq8zzbe+xXVCkQaToX8dV8kX+xd0e7I729PyueedyFTzZXU7PVmOVbyYGqmOICAgIJzI26+m5z4SprutwObXzb6rWyICDixnD24thUkE21I0i/Ad53KDYpLjEpF6zWe1/PFXTOpKl0dQLOYS1w842CqWJMTE6S2XKGY2vyN2erOzTtc1/nLB3vpI1fSVZE9TUwcb/AMPFPYxusqXVtW+SfZc9xceUlVsy1pmdZbdo+wXtLl1glFpJO/f5ifBb6Bb03VlY0hq5bD4Kde8rKunoEBBh+faZ9Zn6oZSMc95LLNaLk2hYTYDzAqqd2TmKzbGmI99SL+rNb5HP1Tvko0lX8HE8Mn1ZrfI5+qd8k0k+DieGVw0W4PUYfmR766nljaYHC72FovrxkC537A9C6rHW9OUw71xNZjs/SNz1gVVV5unfS0sz2OLLObG4g2jaDYgcIKWidXGYwrziTMR70QP1ZrfI5+qd8lzpKn4OJ4ZPqzW+Rz9U75JpJ8HE8Mr/AKJcLnw6Wp+nwyR6wi1ddpbe2ve19u1x0rukPZk6WrNuKNNvytGedyFTzZXU7PRmOVbyYGqmOICAgIJzI26+m5z4SprutwObXzb6rWyICAgyHSzg/wBExhtREO9mFneZ7fm23QVXaGZnMPS3F3/dUIMSkgwySCM95KWlw87dr/vmC51eaLzFZr3pbIWC9usxMEgvHH38nIPBb6Tb0XU1jWVmXw+O8d0N3VrYEBAQY3mXFjgek+WojYHlhb3pOre9O1u3Y8KrmdLMvFvwZibe9kh3WJPI2dafyqeN3063h+v8O6xJ5GzrT+VOM6dbw/X+J/JeeH5kxZ0MtO2MCMvuHl205otaw/i9imLayuwMzOJbhmNHHmXSI/Bcdlp46ZrxGWjWMhF7tDtrVPCom2kucXNzS81iNv8AUZ3WJPI2dafypxq+nW8P1/h3WJPI2dafypxnTreH6/xacjZudmh8wlhEfYgzaeXX1tbhAtbV9qmttXoy+POLrrGmjuzzuQqebKmdneY5VvJgaqY4gICAgnMjbr6bnPhKmu63A5tfNvqtbIgICCm6VZ448rltQLue5vY/vA3J5LX6VzbZ5c3MRh6SxhVstp+hypj7DPHa0tw6/Cy1gByG/Su6PfkpjSY7WlLt7xAQEGFaR929Tyx+6YqrbsjM823p9lbUKBBd9EG6p/8ATv8AeRrqm71ZLmen6RWkTdrU8rPdMUW3V5nm299iuqFIg0nQv46r5Iv9i7o92R3t6flc887kKnmyup2erMcq3kwNVMcQEBAQTmRt19NznwlTXdbgc2vm31WtkQEBBiGkjGu2+Yi2J144e8bwa1+/d07HoVVp1lk5nE47/wCQj4MvvmytJWi+qyQNtwt2nO9DiB0pp1auIwpnDm7yyxi5wPHI5mnYBs8cLDsOHRs8oCROkowr8F4s/oKOQSxh0ZuCLg+Y7StbT6QEBBj+PYSMc0qS08ry0PLe+ABItTtdv8irmNbMzEpx5iaz76k53KIfKpfVap4FvQa+KfodyiHyqX1WpwHQa+KfomMq5Ijy3iRmhne8lhZZwA2C5pvsfdCmK6LcHLRh24olzY9o8jxrGJKiSokaZCLtDWkCzQ3f5EmuqMTKVvabauDuUQ+VS+q1RwK+g18U/Q7lEPlUvqtTgOg18U/RYco5SZld0pgldJ2TVvrAC2rrWtb7y6iNF+DgRha6Tu9s87kKnmyk7JzHKt5MDVTHEBAQEE5kbdfTc58JU13W4HNr5t9VrZEBBAZ3xrtHl6R7DaRw1I/vHf8AQLn0KJnSFOPicFJntYRDG6onDY9lziAN+5JsPaqmPEa9Tf6HAo6fLIo3i7OxljvOSO+PLckq3Tq0bNcKIw+DsYLiFG7D658U/hMcWn0b/pVTHtWazMS1vRXjXbDA+wTG74Ngedh8Ho2R6ArKy0spicVOGexdl09YgIMM0hvMeeagxkg3j2QbHxLN8Kq27IzM6Y1vfYgPpsvGyeu75qFPFbvn5n02XjZPXd80OK3fPzXXRJUPlzQ8SyOcOwP2C4n9+PZsV1Xd6snaZxOuez9IvSDVSR5zqBHI8AFlgHkDxbN4FRbdxmLT8Wev3or302XjZPXd81Cjit3z8z6bLxsnru+aHFbvn5tG0OTummquzPc6witrOJt4zhXdHuyUzM21nu/K3553IVPNldTs9OY5VvJgaqY4gICAgnMjbr6bnPhKmu63A5tfNvqtbIgIKFpByxW5irmGiMXYmN71peQdY+E4jVtwAbPDwrm0TLx5nBxMSY02RuS8hz4fmBs2LsaGRgubZ4dd/wC7sebZPKAoivWrwMtat9bdjT120GWaT8syzYy2ow2JzxI39pqi9nN2L+ltuhcWhnZrBtNuKsILKDqjL+YY5JYJQwnUk/Zu8E7+1vGx9C5jWJVYPHh3idJbeDcbCtaz9QEGFaSDbO1Tfhj90xVW3Y+Z5tvT7KzrjhHSoUawa44R0oawvGh9wOan2P8A47/eRrqm715LmT5fpFaRXAZ2qbkbbPdMUW3V5mf/AC299iua44R0qFGsGuOEdKGsNK0Km81XY70X+xdUe/I729PyumedyFTzZXc7PVmOVbyYGqmOICAgIJzI26+m5z4SprutwObXzb6rWyICAgICAgICAgIMhxvE48H0ryT1jXOYwtuGgE7NO1o2CQNsjfVczpZmXvFMxNp99Sw90uh4ibq4/wA6nihf0zD7pO6XQ8RN1cf504oOmYfdKWyznCmx/ETFh8UjXBheS5jWiwLQRcOJvdwUxaJWYWYpiW0iHPjeeqTCcVfBWQyuewjWLWMIN2hwsS4HaI3km0Qi+ZpS01mHD3S6HiJurj/Oo4ocdMw+6Tul0PETdXH+dOKDpmH3Sncq5ngzE6QYbG9nY9XW1mtbfW1rW1Sf4SuonVdhY1cTXh7H3nnchU82UnYzHKt5MDVTHEBAQEE5kbdfTc58JU13W4HNr5t9VrZEBAQEBAQEBAQEGFaR929Tyx+6YqrbsjM823p9lbUKBBd9EG6p/wDTv95GuqbvVkuZ6fpFaRN2tTys90xRbdXmebb32K6oUiDSdC/jqvki/wBi7o92R3t6flc887kKnmyup2erMcq3kwNVMcQEBAQTmRt19NznwlTXdbgc2vm31WtkQEBAQEBAQEBAQYxmzC341pKmgpC0PeW2LyQNiBrjcgE7QO8qpjWWVjUm+PNY99T17l1bxlN1kn6anglPQ8T/AD6/o7l1bxlN1kn6acEnQ8T/AD6/pY8hZLqMu406avfCWmJzAGOcTcuYRsOaBazTv8CmtZiV+Xy9sO3FbucWbMgVWMZimnpHwBjy0gOe8HYY1puAwjbB30mszLnGyt73m0adaJ7l1bxlN1kn6ajglV0PE/z6/o7l1bxlN1kn6acEnQ8T/Pr+lv0eZVny1JOcQdEeyBmr2NzneDr3vrNb/EPauqxMPVlsC2HrxdqWzzuQqebKmdlmY5VvJgaqY4gICAgnMjbr6bnPhKmu63A5tfNvqtbIgICAgICAgICAgy10rYdNDnTODQDskmw+yjfKr/6Z/wD9XvuaP2zg4+PrG/NWavfxR3nbODj4+sb801OKO87ZwcfH1jfmmpxR3nbODj4+sb801OKO87ZwcfH1jfmmpxR3nbODj4+sb801OKO87ZwcfH1jfmmpxR3oLPOJwnKdQGzRkuYWgB4JJO0LBRM9SjMWj4VuvsYcqmSICAgIPakqn0VS2SkcWvabtcN48OyiYmYnWFopNI9dT+NeyT7zAD0tt+C64peiubxI3603SaV3D7ZSA/cfb2EFTxrYzvfCZo9J9HN9obNHysDh/wDBJ9inihbXO4c76wm6PN9FWeJqo78DjqnodZTrC6uPh22lLwVDKht4HtcP5SD+ClZExOz1RIgICAgIMK0j7Odqm/DH7piqtux8zzben2VrVHAoUaQao4ENINUcCGkGqOBDSDVHAhpBqjgQ0g1RwIaQAW2kNH6iRAQEBAQEBAQEH1HIYnXicWnhBI/BCOrZK0eaK2i8RVy8jn646H3U6ysrjYldrT7803SaSq2Dx3Y5B522PSCp4pXVzmJG6apNK/llJ6WSf4I/yp41sZ7vqmqTSZRT+O7LH95l/awuU8ULYzmHO/Um6PNNHWH/AI9VETwF1j0FTrC2uNh22lKxStmbeJwcOEG/tClZE6sN0j7t6nlj90xVW3ZOZ5tvT7K2oUCAgICAgICAgICAgICAgICAgICAgICAiHpDO6B94HuaeFri09IRMTMbFRO+qmL6l7nuNruc4uJsLC7jsnYACEzMzrLzQEBAQEBAQEBAQEBAQEBAQEBAQEBAQEBAQEBAQEBAQEBAQEBAQEBAQEBAQEBAQEBAQEBAQEBAQEBAQEBAQEBAQEBAQEBAQEBAQEBAQEBAQEBAQEBAQEBAQEH/2Q==">
            <a:hlinkClick r:id="rId4"/>
          </p:cNvPr>
          <p:cNvSpPr>
            <a:spLocks noChangeAspect="1" noChangeArrowheads="1"/>
          </p:cNvSpPr>
          <p:nvPr/>
        </p:nvSpPr>
        <p:spPr bwMode="auto">
          <a:xfrm>
            <a:off x="676420" y="-542994"/>
            <a:ext cx="1828800" cy="1828800"/>
          </a:xfrm>
          <a:prstGeom prst="rect">
            <a:avLst/>
          </a:prstGeom>
          <a:noFill/>
        </p:spPr>
        <p:txBody>
          <a:bodyPr vert="horz" wrap="square" lIns="68574" tIns="34289" rIns="68574" bIns="34289" numCol="1" anchor="t" anchorCtr="0" compatLnSpc="1">
            <a:prstTxWarp prst="textNoShape">
              <a:avLst/>
            </a:prstTxWarp>
          </a:bodyPr>
          <a:lstStyle/>
          <a:p>
            <a:endParaRPr lang="en-GB" sz="1100"/>
          </a:p>
        </p:txBody>
      </p:sp>
      <p:pic>
        <p:nvPicPr>
          <p:cNvPr id="10" name="Picture 9" descr="ScienceIsAwesomeLogo.png"/>
          <p:cNvPicPr>
            <a:picLocks noChangeAspect="1"/>
          </p:cNvPicPr>
          <p:nvPr/>
        </p:nvPicPr>
        <p:blipFill>
          <a:blip r:embed="rId5" cstate="print"/>
          <a:stretch>
            <a:fillRect/>
          </a:stretch>
        </p:blipFill>
        <p:spPr>
          <a:xfrm>
            <a:off x="5417529" y="3229710"/>
            <a:ext cx="646234" cy="646234"/>
          </a:xfrm>
          <a:prstGeom prst="rect">
            <a:avLst/>
          </a:prstGeom>
        </p:spPr>
      </p:pic>
      <p:pic>
        <p:nvPicPr>
          <p:cNvPr id="11" name="Picture 10" descr="logo_spongelab_v17.png"/>
          <p:cNvPicPr>
            <a:picLocks noChangeAspect="1"/>
          </p:cNvPicPr>
          <p:nvPr/>
        </p:nvPicPr>
        <p:blipFill>
          <a:blip r:embed="rId6" cstate="print"/>
          <a:stretch>
            <a:fillRect/>
          </a:stretch>
        </p:blipFill>
        <p:spPr>
          <a:xfrm>
            <a:off x="6159181" y="3300139"/>
            <a:ext cx="1038803" cy="559355"/>
          </a:xfrm>
          <a:prstGeom prst="rect">
            <a:avLst/>
          </a:prstGeom>
        </p:spPr>
      </p:pic>
      <p:pic>
        <p:nvPicPr>
          <p:cNvPr id="12" name="Picture 11" descr="scimuseum.jpg"/>
          <p:cNvPicPr>
            <a:picLocks noChangeAspect="1"/>
          </p:cNvPicPr>
          <p:nvPr/>
        </p:nvPicPr>
        <p:blipFill>
          <a:blip r:embed="rId7" cstate="print"/>
          <a:stretch>
            <a:fillRect/>
          </a:stretch>
        </p:blipFill>
        <p:spPr>
          <a:xfrm>
            <a:off x="7262449" y="3216006"/>
            <a:ext cx="533780" cy="690712"/>
          </a:xfrm>
          <a:prstGeom prst="rect">
            <a:avLst/>
          </a:prstGeom>
        </p:spPr>
      </p:pic>
      <p:pic>
        <p:nvPicPr>
          <p:cNvPr id="2049" name="Object"/>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143011"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63" y="473754"/>
            <a:ext cx="664589" cy="3046988"/>
          </a:xfrm>
          <a:prstGeom prst="rect">
            <a:avLst/>
          </a:prstGeom>
          <a:noFill/>
        </p:spPr>
        <p:txBody>
          <a:bodyPr wrap="square" lIns="91432" tIns="45716" rIns="91432" bIns="45716" rtlCol="0" anchor="t">
            <a:spAutoFit/>
          </a:bodyPr>
          <a:lstStyle/>
          <a:p>
            <a:pPr algn="ctr"/>
            <a:r>
              <a:rPr lang="en-GB" sz="3200" b="1" dirty="0">
                <a:latin typeface="Calibri"/>
              </a:rPr>
              <a:t>Q</a:t>
            </a:r>
          </a:p>
          <a:p>
            <a:pPr algn="ctr"/>
            <a:r>
              <a:rPr lang="en-GB" sz="3200" b="1" dirty="0">
                <a:latin typeface="Calibri"/>
              </a:rPr>
              <a:t>E</a:t>
            </a:r>
          </a:p>
          <a:p>
            <a:pPr algn="ctr"/>
            <a:r>
              <a:rPr lang="en-GB" sz="3200" b="1" dirty="0">
                <a:latin typeface="Calibri"/>
              </a:rPr>
              <a:t>R</a:t>
            </a:r>
          </a:p>
          <a:p>
            <a:pPr algn="ctr"/>
            <a:r>
              <a:rPr lang="en-GB" sz="3200" b="1" dirty="0">
                <a:latin typeface="Calibri"/>
              </a:rPr>
              <a:t>N</a:t>
            </a:r>
          </a:p>
          <a:p>
            <a:pPr algn="ctr"/>
            <a:r>
              <a:rPr lang="en-GB" sz="3200" b="1" dirty="0">
                <a:latin typeface="Calibri"/>
              </a:rPr>
              <a:t>C</a:t>
            </a:r>
          </a:p>
          <a:p>
            <a:pPr algn="ctr"/>
            <a:r>
              <a:rPr lang="en-GB" sz="3200" b="1" dirty="0">
                <a:latin typeface="Calibri"/>
              </a:rPr>
              <a:t>U</a:t>
            </a:r>
          </a:p>
        </p:txBody>
      </p:sp>
      <p:sp>
        <p:nvSpPr>
          <p:cNvPr id="3" name="TextBox 2"/>
          <p:cNvSpPr txBox="1"/>
          <p:nvPr/>
        </p:nvSpPr>
        <p:spPr>
          <a:xfrm>
            <a:off x="503581" y="473759"/>
            <a:ext cx="1918892" cy="584767"/>
          </a:xfrm>
          <a:prstGeom prst="rect">
            <a:avLst/>
          </a:prstGeom>
          <a:noFill/>
        </p:spPr>
        <p:txBody>
          <a:bodyPr wrap="square" lIns="91432" tIns="45716" rIns="91432" bIns="45716" rtlCol="0">
            <a:spAutoFit/>
          </a:bodyPr>
          <a:lstStyle/>
          <a:p>
            <a:r>
              <a:rPr lang="en-GB" sz="3200" dirty="0">
                <a:latin typeface="Calibri"/>
              </a:rPr>
              <a:t>UANTITIES</a:t>
            </a:r>
          </a:p>
        </p:txBody>
      </p:sp>
      <p:sp>
        <p:nvSpPr>
          <p:cNvPr id="4" name="TextBox 3"/>
          <p:cNvSpPr txBox="1"/>
          <p:nvPr/>
        </p:nvSpPr>
        <p:spPr>
          <a:xfrm>
            <a:off x="474007" y="955130"/>
            <a:ext cx="1901246" cy="584775"/>
          </a:xfrm>
          <a:prstGeom prst="rect">
            <a:avLst/>
          </a:prstGeom>
          <a:noFill/>
        </p:spPr>
        <p:txBody>
          <a:bodyPr wrap="square" lIns="91432" tIns="45716" rIns="91432" bIns="45716" rtlCol="0">
            <a:spAutoFit/>
          </a:bodyPr>
          <a:lstStyle/>
          <a:p>
            <a:r>
              <a:rPr lang="en-GB" sz="3200" dirty="0">
                <a:latin typeface="Calibri"/>
              </a:rPr>
              <a:t>QUATION</a:t>
            </a:r>
          </a:p>
        </p:txBody>
      </p:sp>
      <p:sp>
        <p:nvSpPr>
          <p:cNvPr id="5" name="TextBox 4"/>
          <p:cNvSpPr txBox="1"/>
          <p:nvPr/>
        </p:nvSpPr>
        <p:spPr>
          <a:xfrm>
            <a:off x="503581" y="1459457"/>
            <a:ext cx="2665058" cy="584775"/>
          </a:xfrm>
          <a:prstGeom prst="rect">
            <a:avLst/>
          </a:prstGeom>
          <a:noFill/>
        </p:spPr>
        <p:txBody>
          <a:bodyPr wrap="square" lIns="91432" tIns="45716" rIns="91432" bIns="45716" rtlCol="0">
            <a:spAutoFit/>
          </a:bodyPr>
          <a:lstStyle/>
          <a:p>
            <a:r>
              <a:rPr lang="en-GB" sz="3200" dirty="0">
                <a:latin typeface="Calibri"/>
              </a:rPr>
              <a:t>EARRANGE</a:t>
            </a:r>
          </a:p>
        </p:txBody>
      </p:sp>
      <p:sp>
        <p:nvSpPr>
          <p:cNvPr id="6" name="TextBox 5"/>
          <p:cNvSpPr txBox="1"/>
          <p:nvPr/>
        </p:nvSpPr>
        <p:spPr>
          <a:xfrm>
            <a:off x="503580" y="1941092"/>
            <a:ext cx="1724290" cy="584775"/>
          </a:xfrm>
          <a:prstGeom prst="rect">
            <a:avLst/>
          </a:prstGeom>
          <a:noFill/>
        </p:spPr>
        <p:txBody>
          <a:bodyPr wrap="square" lIns="91432" tIns="45716" rIns="91432" bIns="45716" rtlCol="0">
            <a:spAutoFit/>
          </a:bodyPr>
          <a:lstStyle/>
          <a:p>
            <a:r>
              <a:rPr lang="en-GB" sz="3200" dirty="0">
                <a:latin typeface="Calibri"/>
              </a:rPr>
              <a:t>UMBERS</a:t>
            </a:r>
          </a:p>
        </p:txBody>
      </p:sp>
      <p:sp>
        <p:nvSpPr>
          <p:cNvPr id="7" name="TextBox 6"/>
          <p:cNvSpPr txBox="1"/>
          <p:nvPr/>
        </p:nvSpPr>
        <p:spPr>
          <a:xfrm>
            <a:off x="503579" y="2426054"/>
            <a:ext cx="2005839" cy="584775"/>
          </a:xfrm>
          <a:prstGeom prst="rect">
            <a:avLst/>
          </a:prstGeom>
          <a:noFill/>
        </p:spPr>
        <p:txBody>
          <a:bodyPr wrap="square" lIns="91432" tIns="45716" rIns="91432" bIns="45716" rtlCol="0">
            <a:spAutoFit/>
          </a:bodyPr>
          <a:lstStyle/>
          <a:p>
            <a:r>
              <a:rPr lang="en-GB" sz="3200" dirty="0">
                <a:latin typeface="Calibri"/>
              </a:rPr>
              <a:t>ALCULATE</a:t>
            </a:r>
          </a:p>
        </p:txBody>
      </p:sp>
      <p:sp>
        <p:nvSpPr>
          <p:cNvPr id="8" name="TextBox 7"/>
          <p:cNvSpPr txBox="1"/>
          <p:nvPr/>
        </p:nvSpPr>
        <p:spPr>
          <a:xfrm>
            <a:off x="503579" y="2908715"/>
            <a:ext cx="1604778" cy="584775"/>
          </a:xfrm>
          <a:prstGeom prst="rect">
            <a:avLst/>
          </a:prstGeom>
          <a:noFill/>
        </p:spPr>
        <p:txBody>
          <a:bodyPr wrap="square" lIns="91432" tIns="45716" rIns="91432" bIns="45716" rtlCol="0">
            <a:spAutoFit/>
          </a:bodyPr>
          <a:lstStyle/>
          <a:p>
            <a:r>
              <a:rPr lang="en-GB" sz="3200" dirty="0">
                <a:latin typeface="Calibri"/>
              </a:rPr>
              <a:t>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78076" flipH="1" flipV="1">
            <a:off x="6386514" y="291667"/>
            <a:ext cx="2148226" cy="1946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8"/>
            <a:ext cx="2160240" cy="5262979"/>
          </a:xfrm>
          <a:prstGeom prst="rect">
            <a:avLst/>
          </a:prstGeom>
          <a:noFill/>
        </p:spPr>
        <p:txBody>
          <a:bodyPr wrap="square" lIns="91432" tIns="45716" rIns="91432" bIns="45716" rtlCol="0">
            <a:spAutoFit/>
          </a:bodyPr>
          <a:lstStyle/>
          <a:p>
            <a:pPr defTabSz="914310"/>
            <a:r>
              <a:rPr lang="en-GB" sz="4200" b="1" dirty="0">
                <a:solidFill>
                  <a:prstClr val="black"/>
                </a:solidFill>
              </a:rPr>
              <a:t>S</a:t>
            </a:r>
          </a:p>
          <a:p>
            <a:pPr defTabSz="914310"/>
            <a:r>
              <a:rPr lang="en-GB" sz="4200" b="1" dirty="0">
                <a:solidFill>
                  <a:prstClr val="black"/>
                </a:solidFill>
              </a:rPr>
              <a:t>P</a:t>
            </a:r>
          </a:p>
          <a:p>
            <a:pPr defTabSz="914310"/>
            <a:r>
              <a:rPr lang="en-GB" sz="4200" b="1" dirty="0">
                <a:solidFill>
                  <a:prstClr val="black"/>
                </a:solidFill>
              </a:rPr>
              <a:t>A</a:t>
            </a:r>
          </a:p>
          <a:p>
            <a:pPr defTabSz="914310"/>
            <a:r>
              <a:rPr lang="en-GB" sz="4200" b="1" dirty="0">
                <a:solidFill>
                  <a:prstClr val="black"/>
                </a:solidFill>
              </a:rPr>
              <a:t>T</a:t>
            </a:r>
          </a:p>
          <a:p>
            <a:pPr defTabSz="914310"/>
            <a:r>
              <a:rPr lang="en-GB" sz="4200" b="1" dirty="0">
                <a:solidFill>
                  <a:prstClr val="black"/>
                </a:solidFill>
              </a:rPr>
              <a:t>U</a:t>
            </a:r>
          </a:p>
          <a:p>
            <a:pPr defTabSz="914310"/>
            <a:r>
              <a:rPr lang="en-GB" sz="4200" b="1" dirty="0">
                <a:solidFill>
                  <a:prstClr val="black"/>
                </a:solidFill>
              </a:rPr>
              <a:t>L</a:t>
            </a:r>
          </a:p>
          <a:p>
            <a:pPr defTabSz="914310"/>
            <a:r>
              <a:rPr lang="en-GB" sz="4200" b="1" dirty="0">
                <a:solidFill>
                  <a:prstClr val="black"/>
                </a:solidFill>
              </a:rPr>
              <a:t>A</a:t>
            </a:r>
          </a:p>
          <a:p>
            <a:pPr defTabSz="914310"/>
            <a:r>
              <a:rPr lang="en-GB" sz="4200" b="1" dirty="0">
                <a:solidFill>
                  <a:prstClr val="black"/>
                </a:solidFill>
              </a:rPr>
              <a:t>S</a:t>
            </a:r>
          </a:p>
        </p:txBody>
      </p:sp>
      <p:sp>
        <p:nvSpPr>
          <p:cNvPr id="5" name="TextBox 4"/>
          <p:cNvSpPr txBox="1"/>
          <p:nvPr/>
        </p:nvSpPr>
        <p:spPr>
          <a:xfrm>
            <a:off x="899593" y="173893"/>
            <a:ext cx="8064896"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x axis, taking up over ½ the graph paper</a:t>
            </a:r>
          </a:p>
        </p:txBody>
      </p:sp>
      <p:sp>
        <p:nvSpPr>
          <p:cNvPr id="6" name="TextBox 5"/>
          <p:cNvSpPr txBox="1"/>
          <p:nvPr/>
        </p:nvSpPr>
        <p:spPr>
          <a:xfrm>
            <a:off x="899592" y="692351"/>
            <a:ext cx="7056784" cy="646331"/>
          </a:xfrm>
          <a:prstGeom prst="rect">
            <a:avLst/>
          </a:prstGeom>
          <a:noFill/>
        </p:spPr>
        <p:txBody>
          <a:bodyPr wrap="square" lIns="91432" tIns="45716" rIns="91432" bIns="45716" rtlCol="0">
            <a:spAutoFit/>
          </a:bodyPr>
          <a:lstStyle/>
          <a:p>
            <a:pPr defTabSz="914310"/>
            <a:r>
              <a:rPr lang="en-GB" sz="2400" b="1" dirty="0">
                <a:solidFill>
                  <a:prstClr val="black"/>
                </a:solidFill>
              </a:rPr>
              <a:t>Plotting points </a:t>
            </a:r>
            <a:r>
              <a:rPr lang="en-GB" sz="2400" dirty="0">
                <a:solidFill>
                  <a:prstClr val="black"/>
                </a:solidFill>
              </a:rPr>
              <a:t>to nearest mm with + or x NOT </a:t>
            </a:r>
            <a:r>
              <a:rPr lang="en-GB" sz="3600" dirty="0">
                <a:solidFill>
                  <a:prstClr val="black"/>
                </a:solidFill>
                <a:latin typeface="Comic Sans MS"/>
              </a:rPr>
              <a:t>●</a:t>
            </a:r>
            <a:endParaRPr lang="en-GB" sz="3600" dirty="0">
              <a:solidFill>
                <a:prstClr val="black"/>
              </a:solidFill>
            </a:endParaRPr>
          </a:p>
        </p:txBody>
      </p:sp>
      <p:sp>
        <p:nvSpPr>
          <p:cNvPr id="7" name="TextBox 6"/>
          <p:cNvSpPr txBox="1"/>
          <p:nvPr/>
        </p:nvSpPr>
        <p:spPr>
          <a:xfrm>
            <a:off x="899592" y="1470037"/>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x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8" name="TextBox 7"/>
          <p:cNvSpPr txBox="1"/>
          <p:nvPr/>
        </p:nvSpPr>
        <p:spPr>
          <a:xfrm>
            <a:off x="899592" y="2067703"/>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Trend</a:t>
            </a:r>
            <a:r>
              <a:rPr lang="en-GB" sz="2400" dirty="0">
                <a:solidFill>
                  <a:prstClr val="black"/>
                </a:solidFill>
              </a:rPr>
              <a:t> or pattern, e.g. “The greater the …., the ….er the …”</a:t>
            </a:r>
            <a:endParaRPr lang="en-GB" sz="3600" dirty="0">
              <a:solidFill>
                <a:prstClr val="black"/>
              </a:solidFill>
            </a:endParaRPr>
          </a:p>
        </p:txBody>
      </p:sp>
      <p:sp>
        <p:nvSpPr>
          <p:cNvPr id="9" name="TextBox 8"/>
          <p:cNvSpPr txBox="1"/>
          <p:nvPr/>
        </p:nvSpPr>
        <p:spPr>
          <a:xfrm>
            <a:off x="971600" y="2701374"/>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Units </a:t>
            </a:r>
            <a:r>
              <a:rPr lang="en-GB" sz="2400" dirty="0">
                <a:solidFill>
                  <a:prstClr val="black"/>
                </a:solidFill>
              </a:rPr>
              <a:t>on BOTH axes e.g. mass / g   OR   mass (g)</a:t>
            </a:r>
            <a:endParaRPr lang="en-GB" sz="3600" dirty="0">
              <a:solidFill>
                <a:prstClr val="black"/>
              </a:solidFill>
            </a:endParaRPr>
          </a:p>
        </p:txBody>
      </p:sp>
      <p:sp>
        <p:nvSpPr>
          <p:cNvPr id="10" name="TextBox 9"/>
          <p:cNvSpPr txBox="1"/>
          <p:nvPr/>
        </p:nvSpPr>
        <p:spPr>
          <a:xfrm>
            <a:off x="971602" y="3147821"/>
            <a:ext cx="8100392" cy="830997"/>
          </a:xfrm>
          <a:prstGeom prst="rect">
            <a:avLst/>
          </a:prstGeom>
          <a:noFill/>
        </p:spPr>
        <p:txBody>
          <a:bodyPr wrap="square" lIns="91432" tIns="45716" rIns="91432" bIns="45716" rtlCol="0">
            <a:spAutoFit/>
          </a:bodyPr>
          <a:lstStyle/>
          <a:p>
            <a:pPr defTabSz="914310"/>
            <a:r>
              <a:rPr lang="en-GB" sz="2400" b="1" dirty="0">
                <a:solidFill>
                  <a:prstClr val="black"/>
                </a:solidFill>
              </a:rPr>
              <a:t>Line of best fit </a:t>
            </a:r>
            <a:r>
              <a:rPr lang="en-GB" sz="2400" dirty="0">
                <a:solidFill>
                  <a:prstClr val="black"/>
                </a:solidFill>
              </a:rPr>
              <a:t>-</a:t>
            </a:r>
            <a:r>
              <a:rPr lang="en-GB" sz="2400" b="1" dirty="0">
                <a:solidFill>
                  <a:prstClr val="black"/>
                </a:solidFill>
              </a:rPr>
              <a:t> </a:t>
            </a:r>
            <a:r>
              <a:rPr lang="en-GB" sz="2400" dirty="0">
                <a:solidFill>
                  <a:prstClr val="black"/>
                </a:solidFill>
              </a:rPr>
              <a:t>straight line with a ruler OR a curve, same number of points above and below line, do NOT join points</a:t>
            </a:r>
            <a:endParaRPr lang="en-GB" sz="3600" dirty="0">
              <a:solidFill>
                <a:prstClr val="black"/>
              </a:solidFill>
            </a:endParaRPr>
          </a:p>
        </p:txBody>
      </p:sp>
      <p:sp>
        <p:nvSpPr>
          <p:cNvPr id="11" name="TextBox 10"/>
          <p:cNvSpPr txBox="1"/>
          <p:nvPr/>
        </p:nvSpPr>
        <p:spPr>
          <a:xfrm>
            <a:off x="971601" y="4011919"/>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y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12" name="TextBox 11"/>
          <p:cNvSpPr txBox="1"/>
          <p:nvPr/>
        </p:nvSpPr>
        <p:spPr>
          <a:xfrm>
            <a:off x="971601" y="4645590"/>
            <a:ext cx="8172400"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y axis, taking up over ½ the graph paper</a:t>
            </a:r>
          </a:p>
        </p:txBody>
      </p:sp>
      <p:pic>
        <p:nvPicPr>
          <p:cNvPr id="13"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72885" flipH="1" flipV="1">
            <a:off x="7096794" y="374472"/>
            <a:ext cx="2148226" cy="19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394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78076" flipH="1" flipV="1">
            <a:off x="6386514" y="291667"/>
            <a:ext cx="2148226" cy="1946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8"/>
            <a:ext cx="2160240" cy="5262979"/>
          </a:xfrm>
          <a:prstGeom prst="rect">
            <a:avLst/>
          </a:prstGeom>
          <a:noFill/>
        </p:spPr>
        <p:txBody>
          <a:bodyPr wrap="square" lIns="91432" tIns="45716" rIns="91432" bIns="45716" rtlCol="0">
            <a:spAutoFit/>
          </a:bodyPr>
          <a:lstStyle/>
          <a:p>
            <a:pPr defTabSz="914310"/>
            <a:r>
              <a:rPr lang="en-GB" sz="4200" b="1" dirty="0">
                <a:solidFill>
                  <a:prstClr val="black"/>
                </a:solidFill>
              </a:rPr>
              <a:t>S</a:t>
            </a:r>
          </a:p>
          <a:p>
            <a:pPr defTabSz="914310"/>
            <a:r>
              <a:rPr lang="en-GB" sz="4200" b="1" dirty="0">
                <a:solidFill>
                  <a:prstClr val="black"/>
                </a:solidFill>
              </a:rPr>
              <a:t>P</a:t>
            </a:r>
          </a:p>
          <a:p>
            <a:pPr defTabSz="914310"/>
            <a:r>
              <a:rPr lang="en-GB" sz="4200" b="1" dirty="0">
                <a:solidFill>
                  <a:prstClr val="black"/>
                </a:solidFill>
              </a:rPr>
              <a:t>A</a:t>
            </a:r>
          </a:p>
          <a:p>
            <a:pPr defTabSz="914310"/>
            <a:r>
              <a:rPr lang="en-GB" sz="4200" b="1" dirty="0">
                <a:solidFill>
                  <a:prstClr val="black"/>
                </a:solidFill>
              </a:rPr>
              <a:t>T</a:t>
            </a:r>
          </a:p>
          <a:p>
            <a:pPr defTabSz="914310"/>
            <a:r>
              <a:rPr lang="en-GB" sz="4200" b="1" dirty="0">
                <a:solidFill>
                  <a:prstClr val="black"/>
                </a:solidFill>
              </a:rPr>
              <a:t>U</a:t>
            </a:r>
          </a:p>
          <a:p>
            <a:pPr defTabSz="914310"/>
            <a:r>
              <a:rPr lang="en-GB" sz="4200" b="1" dirty="0">
                <a:solidFill>
                  <a:prstClr val="black"/>
                </a:solidFill>
              </a:rPr>
              <a:t>L</a:t>
            </a:r>
          </a:p>
          <a:p>
            <a:pPr defTabSz="914310"/>
            <a:r>
              <a:rPr lang="en-GB" sz="4200" b="1" dirty="0">
                <a:solidFill>
                  <a:prstClr val="black"/>
                </a:solidFill>
              </a:rPr>
              <a:t>A</a:t>
            </a:r>
          </a:p>
          <a:p>
            <a:pPr defTabSz="914310"/>
            <a:r>
              <a:rPr lang="en-GB" sz="4200" b="1" dirty="0">
                <a:solidFill>
                  <a:prstClr val="black"/>
                </a:solidFill>
              </a:rPr>
              <a:t>S</a:t>
            </a:r>
          </a:p>
        </p:txBody>
      </p:sp>
      <p:sp>
        <p:nvSpPr>
          <p:cNvPr id="5" name="TextBox 4"/>
          <p:cNvSpPr txBox="1"/>
          <p:nvPr/>
        </p:nvSpPr>
        <p:spPr>
          <a:xfrm>
            <a:off x="899593" y="173893"/>
            <a:ext cx="8064896"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x axis, taking up over ½ the graph paper</a:t>
            </a:r>
          </a:p>
        </p:txBody>
      </p:sp>
      <p:sp>
        <p:nvSpPr>
          <p:cNvPr id="6" name="TextBox 5"/>
          <p:cNvSpPr txBox="1"/>
          <p:nvPr/>
        </p:nvSpPr>
        <p:spPr>
          <a:xfrm>
            <a:off x="899592" y="692351"/>
            <a:ext cx="7056784" cy="646331"/>
          </a:xfrm>
          <a:prstGeom prst="rect">
            <a:avLst/>
          </a:prstGeom>
          <a:noFill/>
        </p:spPr>
        <p:txBody>
          <a:bodyPr wrap="square" lIns="91432" tIns="45716" rIns="91432" bIns="45716" rtlCol="0">
            <a:spAutoFit/>
          </a:bodyPr>
          <a:lstStyle/>
          <a:p>
            <a:pPr defTabSz="914310"/>
            <a:r>
              <a:rPr lang="en-GB" sz="2400" b="1" dirty="0">
                <a:solidFill>
                  <a:prstClr val="black"/>
                </a:solidFill>
              </a:rPr>
              <a:t>Plotting points </a:t>
            </a:r>
            <a:r>
              <a:rPr lang="en-GB" sz="2400" dirty="0">
                <a:solidFill>
                  <a:prstClr val="black"/>
                </a:solidFill>
              </a:rPr>
              <a:t>to nearest mm with + or x NOT </a:t>
            </a:r>
            <a:r>
              <a:rPr lang="en-GB" sz="3600" dirty="0">
                <a:solidFill>
                  <a:prstClr val="black"/>
                </a:solidFill>
                <a:latin typeface="Comic Sans MS"/>
              </a:rPr>
              <a:t>●</a:t>
            </a:r>
            <a:endParaRPr lang="en-GB" sz="3600" dirty="0">
              <a:solidFill>
                <a:prstClr val="black"/>
              </a:solidFill>
            </a:endParaRPr>
          </a:p>
        </p:txBody>
      </p:sp>
      <p:sp>
        <p:nvSpPr>
          <p:cNvPr id="7" name="TextBox 6"/>
          <p:cNvSpPr txBox="1"/>
          <p:nvPr/>
        </p:nvSpPr>
        <p:spPr>
          <a:xfrm>
            <a:off x="899592" y="1470037"/>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x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8" name="TextBox 7"/>
          <p:cNvSpPr txBox="1"/>
          <p:nvPr/>
        </p:nvSpPr>
        <p:spPr>
          <a:xfrm>
            <a:off x="899592" y="2067703"/>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Trend</a:t>
            </a:r>
            <a:r>
              <a:rPr lang="en-GB" sz="2400" dirty="0">
                <a:solidFill>
                  <a:prstClr val="black"/>
                </a:solidFill>
              </a:rPr>
              <a:t> or pattern, e.g. “The greater the …., the ….er the …”</a:t>
            </a:r>
            <a:endParaRPr lang="en-GB" sz="3600" dirty="0">
              <a:solidFill>
                <a:prstClr val="black"/>
              </a:solidFill>
            </a:endParaRPr>
          </a:p>
        </p:txBody>
      </p:sp>
      <p:sp>
        <p:nvSpPr>
          <p:cNvPr id="9" name="TextBox 8"/>
          <p:cNvSpPr txBox="1"/>
          <p:nvPr/>
        </p:nvSpPr>
        <p:spPr>
          <a:xfrm>
            <a:off x="971600" y="2701374"/>
            <a:ext cx="7560840" cy="461665"/>
          </a:xfrm>
          <a:prstGeom prst="rect">
            <a:avLst/>
          </a:prstGeom>
          <a:noFill/>
        </p:spPr>
        <p:txBody>
          <a:bodyPr wrap="square" lIns="91432" tIns="45716" rIns="91432" bIns="45716" rtlCol="0">
            <a:spAutoFit/>
          </a:bodyPr>
          <a:lstStyle/>
          <a:p>
            <a:pPr defTabSz="914310"/>
            <a:r>
              <a:rPr lang="en-GB" sz="2400" b="1" dirty="0">
                <a:solidFill>
                  <a:prstClr val="black"/>
                </a:solidFill>
              </a:rPr>
              <a:t>Units </a:t>
            </a:r>
            <a:r>
              <a:rPr lang="en-GB" sz="2400" dirty="0">
                <a:solidFill>
                  <a:prstClr val="black"/>
                </a:solidFill>
              </a:rPr>
              <a:t>on BOTH axes e.g. mass / g   OR   mass (g)</a:t>
            </a:r>
            <a:endParaRPr lang="en-GB" sz="3600" dirty="0">
              <a:solidFill>
                <a:prstClr val="black"/>
              </a:solidFill>
            </a:endParaRPr>
          </a:p>
        </p:txBody>
      </p:sp>
      <p:sp>
        <p:nvSpPr>
          <p:cNvPr id="10" name="TextBox 9"/>
          <p:cNvSpPr txBox="1"/>
          <p:nvPr/>
        </p:nvSpPr>
        <p:spPr>
          <a:xfrm>
            <a:off x="971602" y="3147821"/>
            <a:ext cx="8100392" cy="830997"/>
          </a:xfrm>
          <a:prstGeom prst="rect">
            <a:avLst/>
          </a:prstGeom>
          <a:noFill/>
        </p:spPr>
        <p:txBody>
          <a:bodyPr wrap="square" lIns="91432" tIns="45716" rIns="91432" bIns="45716" rtlCol="0">
            <a:spAutoFit/>
          </a:bodyPr>
          <a:lstStyle/>
          <a:p>
            <a:pPr defTabSz="914310"/>
            <a:r>
              <a:rPr lang="en-GB" sz="2400" b="1" dirty="0">
                <a:solidFill>
                  <a:prstClr val="black"/>
                </a:solidFill>
              </a:rPr>
              <a:t>Line of best fit </a:t>
            </a:r>
            <a:r>
              <a:rPr lang="en-GB" sz="2400" dirty="0">
                <a:solidFill>
                  <a:prstClr val="black"/>
                </a:solidFill>
              </a:rPr>
              <a:t>-</a:t>
            </a:r>
            <a:r>
              <a:rPr lang="en-GB" sz="2400" b="1" dirty="0">
                <a:solidFill>
                  <a:prstClr val="black"/>
                </a:solidFill>
              </a:rPr>
              <a:t> </a:t>
            </a:r>
            <a:r>
              <a:rPr lang="en-GB" sz="2400" dirty="0">
                <a:solidFill>
                  <a:prstClr val="black"/>
                </a:solidFill>
              </a:rPr>
              <a:t>straight line with a ruler OR a curve, same number of points above and below line, do NOT join points</a:t>
            </a:r>
            <a:endParaRPr lang="en-GB" sz="3600" dirty="0">
              <a:solidFill>
                <a:prstClr val="black"/>
              </a:solidFill>
            </a:endParaRPr>
          </a:p>
        </p:txBody>
      </p:sp>
      <p:sp>
        <p:nvSpPr>
          <p:cNvPr id="11" name="TextBox 10"/>
          <p:cNvSpPr txBox="1"/>
          <p:nvPr/>
        </p:nvSpPr>
        <p:spPr>
          <a:xfrm>
            <a:off x="971601" y="4011919"/>
            <a:ext cx="7056784" cy="461665"/>
          </a:xfrm>
          <a:prstGeom prst="rect">
            <a:avLst/>
          </a:prstGeom>
          <a:noFill/>
        </p:spPr>
        <p:txBody>
          <a:bodyPr wrap="square" lIns="91432" tIns="45716" rIns="91432" bIns="45716" rtlCol="0">
            <a:spAutoFit/>
          </a:bodyPr>
          <a:lstStyle/>
          <a:p>
            <a:pPr defTabSz="914310"/>
            <a:r>
              <a:rPr lang="en-GB" sz="2400" dirty="0">
                <a:solidFill>
                  <a:prstClr val="black"/>
                </a:solidFill>
              </a:rPr>
              <a:t>Correct quantity on y </a:t>
            </a:r>
            <a:r>
              <a:rPr lang="en-GB" sz="2400" b="1" dirty="0">
                <a:solidFill>
                  <a:prstClr val="black"/>
                </a:solidFill>
              </a:rPr>
              <a:t>axis</a:t>
            </a:r>
            <a:r>
              <a:rPr lang="en-GB" sz="2400" dirty="0">
                <a:solidFill>
                  <a:prstClr val="black"/>
                </a:solidFill>
              </a:rPr>
              <a:t> with label</a:t>
            </a:r>
            <a:endParaRPr lang="en-GB" sz="3600" dirty="0">
              <a:solidFill>
                <a:prstClr val="black"/>
              </a:solidFill>
            </a:endParaRPr>
          </a:p>
        </p:txBody>
      </p:sp>
      <p:sp>
        <p:nvSpPr>
          <p:cNvPr id="12" name="TextBox 11"/>
          <p:cNvSpPr txBox="1"/>
          <p:nvPr/>
        </p:nvSpPr>
        <p:spPr>
          <a:xfrm>
            <a:off x="971601" y="4645590"/>
            <a:ext cx="8172400" cy="461665"/>
          </a:xfrm>
          <a:prstGeom prst="rect">
            <a:avLst/>
          </a:prstGeom>
          <a:noFill/>
        </p:spPr>
        <p:txBody>
          <a:bodyPr wrap="square" lIns="91432" tIns="45716" rIns="91432" bIns="45716" rtlCol="0">
            <a:spAutoFit/>
          </a:bodyPr>
          <a:lstStyle/>
          <a:p>
            <a:pPr defTabSz="914310"/>
            <a:r>
              <a:rPr lang="en-GB" sz="2400" dirty="0">
                <a:solidFill>
                  <a:prstClr val="black"/>
                </a:solidFill>
              </a:rPr>
              <a:t>Sensible, even </a:t>
            </a:r>
            <a:r>
              <a:rPr lang="en-GB" sz="2400" b="1" dirty="0">
                <a:solidFill>
                  <a:prstClr val="black"/>
                </a:solidFill>
              </a:rPr>
              <a:t>scale</a:t>
            </a:r>
            <a:r>
              <a:rPr lang="en-GB" sz="2400" dirty="0">
                <a:solidFill>
                  <a:prstClr val="black"/>
                </a:solidFill>
              </a:rPr>
              <a:t> on y axis, taking up over ½ the graph paper</a:t>
            </a:r>
          </a:p>
        </p:txBody>
      </p:sp>
      <p:pic>
        <p:nvPicPr>
          <p:cNvPr id="13" name="Picture 2" descr="http://static.rapidonline.com/catalogueimages/Module/M082559P01W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72885" flipH="1" flipV="1">
            <a:off x="7096794" y="374472"/>
            <a:ext cx="2148226" cy="19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0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07506" y="116632"/>
            <a:ext cx="7695968" cy="4920190"/>
            <a:chOff x="113" y="164"/>
            <a:chExt cx="5647" cy="3629"/>
          </a:xfrm>
        </p:grpSpPr>
        <p:pic>
          <p:nvPicPr>
            <p:cNvPr id="5" name="Picture 3" descr="graph-paper-v-7x9"/>
            <p:cNvPicPr>
              <a:picLocks noChangeAspect="1" noChangeArrowheads="1"/>
            </p:cNvPicPr>
            <p:nvPr/>
          </p:nvPicPr>
          <p:blipFill>
            <a:blip r:embed="rId2" cstate="print">
              <a:lum bright="20000" contrast="-34000"/>
              <a:extLst>
                <a:ext uri="{28A0092B-C50C-407E-A947-70E740481C1C}">
                  <a14:useLocalDpi xmlns:a14="http://schemas.microsoft.com/office/drawing/2010/main" val="0"/>
                </a:ext>
              </a:extLst>
            </a:blip>
            <a:srcRect/>
            <a:stretch>
              <a:fillRect/>
            </a:stretch>
          </p:blipFill>
          <p:spPr bwMode="auto">
            <a:xfrm>
              <a:off x="113"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raph-paper-v-7x9"/>
            <p:cNvPicPr>
              <a:picLocks noChangeAspect="1" noChangeArrowheads="1"/>
            </p:cNvPicPr>
            <p:nvPr/>
          </p:nvPicPr>
          <p:blipFill>
            <a:blip r:embed="rId2" cstate="print">
              <a:lum bright="20000" contrast="-34000"/>
              <a:extLst>
                <a:ext uri="{28A0092B-C50C-407E-A947-70E740481C1C}">
                  <a14:useLocalDpi xmlns:a14="http://schemas.microsoft.com/office/drawing/2010/main" val="0"/>
                </a:ext>
              </a:extLst>
            </a:blip>
            <a:srcRect/>
            <a:stretch>
              <a:fillRect/>
            </a:stretch>
          </p:blipFill>
          <p:spPr bwMode="auto">
            <a:xfrm>
              <a:off x="2929" y="164"/>
              <a:ext cx="2831"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7974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7-10 at 2.26.46 PM.png"/>
          <p:cNvPicPr>
            <a:picLocks noChangeAspect="1"/>
          </p:cNvPicPr>
          <p:nvPr/>
        </p:nvPicPr>
        <p:blipFill>
          <a:blip r:embed="rId2" cstate="print">
            <a:extLst>
              <a:ext uri="{28A0092B-C50C-407E-A947-70E740481C1C}">
                <a14:useLocalDpi xmlns:a14="http://schemas.microsoft.com/office/drawing/2010/main" val="0"/>
              </a:ext>
            </a:extLst>
          </a:blip>
          <a:srcRect l="31207" t="27350" r="260" b="25470"/>
          <a:stretch>
            <a:fillRect/>
          </a:stretch>
        </p:blipFill>
        <p:spPr>
          <a:xfrm>
            <a:off x="1582616" y="1383322"/>
            <a:ext cx="2667000" cy="1408340"/>
          </a:xfrm>
          <a:prstGeom prst="rect">
            <a:avLst/>
          </a:prstGeom>
        </p:spPr>
      </p:pic>
      <p:pic>
        <p:nvPicPr>
          <p:cNvPr id="49156" name="Picture 4" descr="http://4.bp.blogspot.com/-fzqWo07SXiA/UF8v2zGw1FI/AAAAAAAAAD0/29ok1MNQQTA/s320/ClassDojo-Logo-Wordpress.jpg">
            <a:hlinkClick r:id="rId3"/>
          </p:cNvPr>
          <p:cNvPicPr>
            <a:picLocks noChangeAspect="1" noChangeArrowheads="1"/>
          </p:cNvPicPr>
          <p:nvPr/>
        </p:nvPicPr>
        <p:blipFill>
          <a:blip r:embed="rId4" cstate="print"/>
          <a:srcRect/>
          <a:stretch>
            <a:fillRect/>
          </a:stretch>
        </p:blipFill>
        <p:spPr bwMode="auto">
          <a:xfrm>
            <a:off x="1143004" y="166322"/>
            <a:ext cx="3585339" cy="1030785"/>
          </a:xfrm>
          <a:prstGeom prst="rect">
            <a:avLst/>
          </a:prstGeom>
          <a:noFill/>
        </p:spPr>
      </p:pic>
      <p:sp>
        <p:nvSpPr>
          <p:cNvPr id="7" name="AutoShape 20"/>
          <p:cNvSpPr>
            <a:spLocks noChangeArrowheads="1"/>
          </p:cNvSpPr>
          <p:nvPr/>
        </p:nvSpPr>
        <p:spPr bwMode="auto">
          <a:xfrm>
            <a:off x="4706831" y="121107"/>
            <a:ext cx="3200401" cy="1256356"/>
          </a:xfrm>
          <a:prstGeom prst="roundRect">
            <a:avLst>
              <a:gd name="adj" fmla="val 9610"/>
            </a:avLst>
          </a:prstGeom>
          <a:solidFill>
            <a:srgbClr val="CC0000"/>
          </a:solidFill>
          <a:ln w="25400">
            <a:noFill/>
            <a:round/>
            <a:headEnd/>
            <a:tailEnd/>
          </a:ln>
          <a:effectLst/>
        </p:spPr>
        <p:txBody>
          <a:bodyPr lIns="91432" tIns="45716" rIns="91432" bIns="45716"/>
          <a:lstStyle/>
          <a:p>
            <a:pPr>
              <a:defRPr/>
            </a:pPr>
            <a:r>
              <a:rPr lang="en-GB" sz="1800" kern="0" dirty="0">
                <a:solidFill>
                  <a:srgbClr val="FFFFFF"/>
                </a:solidFill>
                <a:latin typeface="Calibri" pitchFamily="34" charset="0"/>
                <a:sym typeface="Webdings"/>
              </a:rPr>
              <a:t>We will be using Class Dojo to track good work &amp; behaviour and (if necessary) track poor effort and behaviour. 	</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pic>
        <p:nvPicPr>
          <p:cNvPr id="8" name="Picture 31" descr="https://encrypted-tbn0.gstatic.com/images?q=tbn:ANd9GcRZW-ACb79V_8AThgy2Kf1QAsq2YYOiEQmjX_oIwzNPGhuHBehbRA">
            <a:hlinkClick r:id="rId5"/>
          </p:cNvPr>
          <p:cNvPicPr>
            <a:picLocks noChangeAspect="1" noChangeArrowheads="1"/>
          </p:cNvPicPr>
          <p:nvPr/>
        </p:nvPicPr>
        <p:blipFill>
          <a:blip r:embed="rId6" cstate="print">
            <a:clrChange>
              <a:clrFrom>
                <a:srgbClr val="F8E4C1"/>
              </a:clrFrom>
              <a:clrTo>
                <a:srgbClr val="F8E4C1">
                  <a:alpha val="0"/>
                </a:srgbClr>
              </a:clrTo>
            </a:clrChange>
          </a:blip>
          <a:srcRect/>
          <a:stretch>
            <a:fillRect/>
          </a:stretch>
        </p:blipFill>
        <p:spPr bwMode="auto">
          <a:xfrm>
            <a:off x="1319048" y="2971810"/>
            <a:ext cx="1454875" cy="2057399"/>
          </a:xfrm>
          <a:prstGeom prst="rect">
            <a:avLst/>
          </a:prstGeom>
          <a:noFill/>
        </p:spPr>
      </p:pic>
      <p:sp>
        <p:nvSpPr>
          <p:cNvPr id="12" name="TextBox 11"/>
          <p:cNvSpPr txBox="1"/>
          <p:nvPr/>
        </p:nvSpPr>
        <p:spPr>
          <a:xfrm>
            <a:off x="4296516" y="1559169"/>
            <a:ext cx="3516923" cy="2862322"/>
          </a:xfrm>
          <a:prstGeom prst="rect">
            <a:avLst/>
          </a:prstGeom>
          <a:noFill/>
        </p:spPr>
        <p:txBody>
          <a:bodyPr wrap="square" lIns="91432" tIns="45716" rIns="91432" bIns="45716" rtlCol="0">
            <a:spAutoFit/>
          </a:bodyPr>
          <a:lstStyle/>
          <a:p>
            <a:r>
              <a:rPr lang="en-GB" sz="1800" dirty="0">
                <a:latin typeface="Trebuchet MS" pitchFamily="34" charset="0"/>
              </a:rPr>
              <a:t>If I or someone else is talking or you have been told to work in silence, you must:</a:t>
            </a:r>
          </a:p>
          <a:p>
            <a:endParaRPr lang="en-GB" sz="1800" dirty="0">
              <a:latin typeface="Trebuchet MS" pitchFamily="34" charset="0"/>
            </a:endParaRPr>
          </a:p>
          <a:p>
            <a:pPr marL="134529" indent="-134529">
              <a:buFont typeface="Arial" pitchFamily="34" charset="0"/>
              <a:buChar char="•"/>
            </a:pPr>
            <a:r>
              <a:rPr lang="en-GB" sz="1800" dirty="0">
                <a:latin typeface="Trebuchet MS" pitchFamily="34" charset="0"/>
              </a:rPr>
              <a:t>Listen or work without speaking about anything – even the work.</a:t>
            </a:r>
          </a:p>
          <a:p>
            <a:pPr marL="134529" indent="-134529">
              <a:buFont typeface="Arial" pitchFamily="34" charset="0"/>
              <a:buChar char="•"/>
            </a:pPr>
            <a:r>
              <a:rPr lang="en-GB" sz="1800" dirty="0">
                <a:latin typeface="Trebuchet MS" pitchFamily="34" charset="0"/>
              </a:rPr>
              <a:t>Put up your hand if you want to say something and wait until asked to speak.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Show-Me® SUPERTOUGH Gridded Drywipe Boards"/>
          <p:cNvPicPr>
            <a:picLocks noChangeAspect="1" noChangeArrowheads="1"/>
          </p:cNvPicPr>
          <p:nvPr/>
        </p:nvPicPr>
        <p:blipFill>
          <a:blip r:embed="rId2" cstate="print"/>
          <a:srcRect t="11323"/>
          <a:stretch>
            <a:fillRect/>
          </a:stretch>
        </p:blipFill>
        <p:spPr bwMode="auto">
          <a:xfrm>
            <a:off x="403528" y="2308312"/>
            <a:ext cx="1887416" cy="2332685"/>
          </a:xfrm>
          <a:prstGeom prst="rect">
            <a:avLst/>
          </a:prstGeom>
          <a:noFill/>
        </p:spPr>
      </p:pic>
      <p:sp>
        <p:nvSpPr>
          <p:cNvPr id="4" name="AutoShape 20"/>
          <p:cNvSpPr>
            <a:spLocks noChangeArrowheads="1"/>
          </p:cNvSpPr>
          <p:nvPr/>
        </p:nvSpPr>
        <p:spPr bwMode="auto">
          <a:xfrm>
            <a:off x="166978" y="94728"/>
            <a:ext cx="4270208" cy="1920928"/>
          </a:xfrm>
          <a:prstGeom prst="roundRect">
            <a:avLst>
              <a:gd name="adj" fmla="val 6039"/>
            </a:avLst>
          </a:prstGeom>
          <a:solidFill>
            <a:srgbClr val="0066FF"/>
          </a:solidFill>
          <a:ln w="25400">
            <a:noFill/>
            <a:round/>
            <a:headEnd/>
            <a:tailEnd/>
          </a:ln>
          <a:effectLst/>
        </p:spPr>
        <p:txBody>
          <a:bodyPr lIns="91432" tIns="45716" rIns="91432" bIns="45716"/>
          <a:lstStyle/>
          <a:p>
            <a:pPr marL="134529" indent="-134529">
              <a:buFont typeface="Arial" pitchFamily="34" charset="0"/>
              <a:buChar char="•"/>
              <a:defRPr/>
            </a:pPr>
            <a:r>
              <a:rPr lang="en-GB" sz="1800" kern="0" dirty="0">
                <a:solidFill>
                  <a:srgbClr val="FFFFFF"/>
                </a:solidFill>
                <a:latin typeface="Calibri" pitchFamily="34" charset="0"/>
                <a:sym typeface="Wingdings"/>
              </a:rPr>
              <a:t>Whiteboards are to be used for the tasks set, </a:t>
            </a:r>
            <a:r>
              <a:rPr lang="en-GB" sz="1800" b="1" kern="0" dirty="0">
                <a:solidFill>
                  <a:srgbClr val="FFFFFF"/>
                </a:solidFill>
                <a:latin typeface="Calibri" pitchFamily="34" charset="0"/>
                <a:sym typeface="Wingdings"/>
              </a:rPr>
              <a:t>not random scribbling</a:t>
            </a:r>
            <a:r>
              <a:rPr lang="en-GB" sz="1800" kern="0" dirty="0">
                <a:solidFill>
                  <a:srgbClr val="FFFFFF"/>
                </a:solidFill>
                <a:latin typeface="Calibri" pitchFamily="34" charset="0"/>
                <a:sym typeface="Wingdings"/>
              </a:rPr>
              <a:t>.</a:t>
            </a:r>
          </a:p>
          <a:p>
            <a:pPr marL="134529" indent="-134529">
              <a:buFont typeface="Arial" pitchFamily="34" charset="0"/>
              <a:buChar char="•"/>
              <a:defRPr/>
            </a:pPr>
            <a:r>
              <a:rPr lang="en-GB" sz="1800" kern="0" dirty="0">
                <a:solidFill>
                  <a:srgbClr val="FFFFFF"/>
                </a:solidFill>
                <a:latin typeface="Calibri" pitchFamily="34" charset="0"/>
                <a:sym typeface="Wingdings"/>
              </a:rPr>
              <a:t>They are to be returned at the end of the class </a:t>
            </a:r>
            <a:r>
              <a:rPr lang="en-GB" sz="1800" b="1" kern="0" dirty="0">
                <a:solidFill>
                  <a:srgbClr val="FFFFFF"/>
                </a:solidFill>
                <a:latin typeface="Calibri" pitchFamily="34" charset="0"/>
                <a:sym typeface="Wingdings"/>
              </a:rPr>
              <a:t>wiped clean </a:t>
            </a:r>
            <a:r>
              <a:rPr lang="en-GB" sz="1800" kern="0" dirty="0">
                <a:solidFill>
                  <a:srgbClr val="FFFFFF"/>
                </a:solidFill>
                <a:latin typeface="Calibri" pitchFamily="34" charset="0"/>
                <a:sym typeface="Wingdings"/>
              </a:rPr>
              <a:t>and </a:t>
            </a:r>
            <a:r>
              <a:rPr lang="en-GB" sz="1800" b="1" kern="0" dirty="0">
                <a:solidFill>
                  <a:srgbClr val="FFFFFF"/>
                </a:solidFill>
                <a:latin typeface="Calibri" pitchFamily="34" charset="0"/>
                <a:sym typeface="Wingdings"/>
              </a:rPr>
              <a:t>with their pen and rubber </a:t>
            </a:r>
            <a:r>
              <a:rPr lang="en-GB" sz="1800" kern="0" dirty="0">
                <a:solidFill>
                  <a:srgbClr val="FFFFFF"/>
                </a:solidFill>
                <a:latin typeface="Calibri" pitchFamily="34" charset="0"/>
                <a:sym typeface="Wingdings"/>
              </a:rPr>
              <a:t>placed neatly in the centre of your desk. 	</a:t>
            </a:r>
            <a:endParaRPr lang="en-GB" sz="1800" kern="0" dirty="0">
              <a:solidFill>
                <a:srgbClr val="FFFFFF"/>
              </a:solidFill>
              <a:latin typeface="Calibri" pitchFamily="34" charset="0"/>
            </a:endParaRPr>
          </a:p>
        </p:txBody>
      </p:sp>
      <p:sp>
        <p:nvSpPr>
          <p:cNvPr id="5" name="AutoShape 20"/>
          <p:cNvSpPr>
            <a:spLocks noChangeArrowheads="1"/>
          </p:cNvSpPr>
          <p:nvPr/>
        </p:nvSpPr>
        <p:spPr bwMode="auto">
          <a:xfrm>
            <a:off x="4700954" y="121105"/>
            <a:ext cx="4256190" cy="1906478"/>
          </a:xfrm>
          <a:prstGeom prst="roundRect">
            <a:avLst>
              <a:gd name="adj" fmla="val 7689"/>
            </a:avLst>
          </a:prstGeom>
          <a:solidFill>
            <a:srgbClr val="009242"/>
          </a:solidFill>
          <a:ln w="25400">
            <a:noFill/>
            <a:round/>
            <a:headEnd/>
            <a:tailEnd/>
          </a:ln>
          <a:effectLst/>
        </p:spPr>
        <p:txBody>
          <a:bodyPr lIns="91432" tIns="45716" rIns="91432" bIns="45716"/>
          <a:lstStyle/>
          <a:p>
            <a:pPr marL="134529" indent="-134529">
              <a:buFont typeface="Arial" pitchFamily="34" charset="0"/>
              <a:buChar char="•"/>
              <a:defRPr/>
            </a:pPr>
            <a:r>
              <a:rPr lang="en-GB" sz="1800" kern="0" dirty="0">
                <a:solidFill>
                  <a:srgbClr val="FFFFFF"/>
                </a:solidFill>
                <a:latin typeface="Calibri" pitchFamily="34" charset="0"/>
                <a:sym typeface="Webdings"/>
              </a:rPr>
              <a:t>We will be doing lots of </a:t>
            </a:r>
            <a:r>
              <a:rPr lang="en-GB" sz="1800" b="1" kern="0" dirty="0">
                <a:solidFill>
                  <a:srgbClr val="FFFFFF"/>
                </a:solidFill>
                <a:latin typeface="Calibri" pitchFamily="34" charset="0"/>
                <a:sym typeface="Webdings"/>
              </a:rPr>
              <a:t>peer</a:t>
            </a:r>
            <a:r>
              <a:rPr lang="en-GB" sz="1800" kern="0" dirty="0">
                <a:solidFill>
                  <a:srgbClr val="FFFFFF"/>
                </a:solidFill>
                <a:latin typeface="Calibri" pitchFamily="34" charset="0"/>
                <a:sym typeface="Webdings"/>
              </a:rPr>
              <a:t> and </a:t>
            </a:r>
            <a:r>
              <a:rPr lang="en-GB" sz="1800" b="1" kern="0" dirty="0">
                <a:solidFill>
                  <a:srgbClr val="FFFFFF"/>
                </a:solidFill>
                <a:latin typeface="Calibri" pitchFamily="34" charset="0"/>
                <a:sym typeface="Webdings"/>
              </a:rPr>
              <a:t>self-assessment</a:t>
            </a:r>
            <a:r>
              <a:rPr lang="en-GB" sz="1800" kern="0" dirty="0">
                <a:solidFill>
                  <a:srgbClr val="FFFFFF"/>
                </a:solidFill>
                <a:latin typeface="Calibri" pitchFamily="34" charset="0"/>
                <a:sym typeface="Webdings"/>
              </a:rPr>
              <a:t>.</a:t>
            </a:r>
          </a:p>
          <a:p>
            <a:pPr marL="134529" indent="-134529">
              <a:buFont typeface="Arial" pitchFamily="34" charset="0"/>
              <a:buChar char="•"/>
              <a:defRPr/>
            </a:pPr>
            <a:r>
              <a:rPr lang="en-GB" sz="1800" kern="0" dirty="0">
                <a:solidFill>
                  <a:srgbClr val="FFFFFF"/>
                </a:solidFill>
                <a:latin typeface="Calibri" pitchFamily="34" charset="0"/>
                <a:sym typeface="Webdings"/>
              </a:rPr>
              <a:t>This </a:t>
            </a:r>
            <a:r>
              <a:rPr lang="en-GB" sz="1800" b="1" kern="0" dirty="0">
                <a:solidFill>
                  <a:srgbClr val="FFFFFF"/>
                </a:solidFill>
                <a:latin typeface="Calibri" pitchFamily="34" charset="0"/>
                <a:sym typeface="Webdings"/>
              </a:rPr>
              <a:t>should</a:t>
            </a:r>
            <a:r>
              <a:rPr lang="en-GB" sz="1800" kern="0" dirty="0">
                <a:solidFill>
                  <a:srgbClr val="FFFFFF"/>
                </a:solidFill>
                <a:latin typeface="Calibri" pitchFamily="34" charset="0"/>
                <a:sym typeface="Webdings"/>
              </a:rPr>
              <a:t> be done in </a:t>
            </a:r>
            <a:r>
              <a:rPr lang="en-GB" sz="1800" b="1" kern="0" dirty="0">
                <a:solidFill>
                  <a:srgbClr val="FFFFFF"/>
                </a:solidFill>
                <a:latin typeface="Calibri" pitchFamily="34" charset="0"/>
                <a:sym typeface="Webdings"/>
              </a:rPr>
              <a:t>green pen or at least a different colour</a:t>
            </a:r>
            <a:r>
              <a:rPr lang="en-GB" sz="1800" kern="0" dirty="0">
                <a:solidFill>
                  <a:srgbClr val="FFFFFF"/>
                </a:solidFill>
                <a:latin typeface="Calibri" pitchFamily="34" charset="0"/>
                <a:sym typeface="Webdings"/>
              </a:rPr>
              <a:t>.</a:t>
            </a:r>
          </a:p>
          <a:p>
            <a:pPr marL="134529" indent="-134529">
              <a:buFont typeface="Arial" pitchFamily="34" charset="0"/>
              <a:buChar char="•"/>
              <a:defRPr/>
            </a:pPr>
            <a:r>
              <a:rPr lang="en-GB" sz="1800" kern="0" dirty="0">
                <a:solidFill>
                  <a:srgbClr val="FFFFFF"/>
                </a:solidFill>
                <a:latin typeface="Calibri" pitchFamily="34" charset="0"/>
                <a:sym typeface="Webdings"/>
              </a:rPr>
              <a:t>The more green pen in your book </a:t>
            </a:r>
            <a:r>
              <a:rPr lang="en-GB" sz="1800" b="1" kern="0" dirty="0">
                <a:solidFill>
                  <a:srgbClr val="FFFFFF"/>
                </a:solidFill>
                <a:latin typeface="Calibri" pitchFamily="34" charset="0"/>
                <a:sym typeface="Webdings"/>
              </a:rPr>
              <a:t>the better</a:t>
            </a:r>
            <a:r>
              <a:rPr lang="en-GB" sz="1800" kern="0" dirty="0">
                <a:solidFill>
                  <a:srgbClr val="FFFFFF"/>
                </a:solidFill>
                <a:latin typeface="Calibri" pitchFamily="34" charset="0"/>
                <a:sym typeface="Webdings"/>
              </a:rPr>
              <a:t>!	</a:t>
            </a: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6" name="AutoShape 18"/>
          <p:cNvSpPr>
            <a:spLocks noChangeArrowheads="1"/>
          </p:cNvSpPr>
          <p:nvPr/>
        </p:nvSpPr>
        <p:spPr bwMode="auto">
          <a:xfrm>
            <a:off x="2611908" y="2404565"/>
            <a:ext cx="2368061" cy="1523999"/>
          </a:xfrm>
          <a:prstGeom prst="cloudCallout">
            <a:avLst>
              <a:gd name="adj1" fmla="val -39485"/>
              <a:gd name="adj2" fmla="val 102917"/>
            </a:avLst>
          </a:prstGeom>
          <a:solidFill>
            <a:srgbClr val="DDDDFF"/>
          </a:solidFill>
          <a:ln w="9525">
            <a:noFill/>
            <a:round/>
            <a:headEnd/>
            <a:tailEnd/>
          </a:ln>
          <a:effectLst/>
        </p:spPr>
        <p:txBody>
          <a:bodyPr lIns="91432" tIns="45716" rIns="91432" bIns="45716" anchor="ctr" anchorCtr="1"/>
          <a:lstStyle/>
          <a:p>
            <a:pPr algn="ctr">
              <a:defRPr/>
            </a:pPr>
            <a:r>
              <a:rPr lang="en-GB" sz="1800" kern="0" dirty="0">
                <a:solidFill>
                  <a:srgbClr val="002060"/>
                </a:solidFill>
                <a:latin typeface="Trebuchet MS" pitchFamily="34" charset="0"/>
              </a:rPr>
              <a:t>How will these help your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1"/>
          <p:cNvSpPr>
            <a:spLocks noChangeArrowheads="1"/>
          </p:cNvSpPr>
          <p:nvPr/>
        </p:nvSpPr>
        <p:spPr bwMode="auto">
          <a:xfrm>
            <a:off x="113211" y="154865"/>
            <a:ext cx="9030789" cy="994666"/>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Copy and complete after watching the video</a:t>
            </a:r>
          </a:p>
          <a:p>
            <a:pPr marL="265510" lvl="0" indent="-265510" defTabSz="685800" fontAlgn="base">
              <a:spcBef>
                <a:spcPct val="0"/>
              </a:spcBef>
              <a:spcAft>
                <a:spcPct val="0"/>
              </a:spcAft>
              <a:buFont typeface="Wingdings 2" panose="05020102010507070707" pitchFamily="18" charset="2"/>
              <a:buChar char="!"/>
              <a:defRPr/>
            </a:pPr>
            <a:r>
              <a:rPr lang="en-GB" sz="1800" dirty="0">
                <a:hlinkClick r:id="rId2"/>
              </a:rPr>
              <a:t>https://www.activeteachonline.com/product/view/id/335/page/64/mode/dps?modal=/player/video/id/389232</a:t>
            </a:r>
            <a:endParaRPr lang="en-GB" altLang="en-US" sz="1800" kern="0" dirty="0" smtClean="0">
              <a:solidFill>
                <a:srgbClr val="000000"/>
              </a:solidFill>
              <a:cs typeface="Arial" panose="020B0604020202020204" pitchFamily="34" charset="0"/>
              <a:sym typeface="Wingdings" panose="05000000000000000000" pitchFamily="2" charset="2"/>
            </a:endParaRPr>
          </a:p>
        </p:txBody>
      </p:sp>
      <p:sp>
        <p:nvSpPr>
          <p:cNvPr id="6" name="TextBox 5"/>
          <p:cNvSpPr txBox="1"/>
          <p:nvPr/>
        </p:nvSpPr>
        <p:spPr>
          <a:xfrm>
            <a:off x="113211" y="1347604"/>
            <a:ext cx="8546326" cy="1938992"/>
          </a:xfrm>
          <a:prstGeom prst="rect">
            <a:avLst/>
          </a:prstGeom>
          <a:noFill/>
        </p:spPr>
        <p:txBody>
          <a:bodyPr wrap="square" rtlCol="0">
            <a:spAutoFit/>
          </a:bodyPr>
          <a:lstStyle/>
          <a:p>
            <a:r>
              <a:rPr lang="en-GB" sz="2400" dirty="0" smtClean="0"/>
              <a:t>Protoctists are u_________ but come in many different shapes and sizes. Some can move e.g. amoeba (using pseudopods) or paramecium (using flagella) and some are stationary. Most feed on bacteria, yeast or other protoctists and some make their own food using p_____________ as they contain chloroplasts e.g. euglena.</a:t>
            </a:r>
            <a:endParaRPr lang="en-GB" sz="2400" dirty="0"/>
          </a:p>
        </p:txBody>
      </p:sp>
      <p:sp>
        <p:nvSpPr>
          <p:cNvPr id="7" name="TextBox 6"/>
          <p:cNvSpPr txBox="1"/>
          <p:nvPr/>
        </p:nvSpPr>
        <p:spPr>
          <a:xfrm>
            <a:off x="2147835" y="1347604"/>
            <a:ext cx="1483639" cy="461665"/>
          </a:xfrm>
          <a:prstGeom prst="rect">
            <a:avLst/>
          </a:prstGeom>
          <a:noFill/>
        </p:spPr>
        <p:txBody>
          <a:bodyPr wrap="square" rtlCol="0">
            <a:spAutoFit/>
          </a:bodyPr>
          <a:lstStyle/>
          <a:p>
            <a:r>
              <a:rPr lang="en-GB" sz="2400" dirty="0" err="1" smtClean="0">
                <a:solidFill>
                  <a:srgbClr val="00CC00"/>
                </a:solidFill>
              </a:rPr>
              <a:t>nicellular</a:t>
            </a:r>
            <a:endParaRPr lang="en-GB" sz="2400" dirty="0">
              <a:solidFill>
                <a:srgbClr val="00CC00"/>
              </a:solidFill>
            </a:endParaRPr>
          </a:p>
        </p:txBody>
      </p:sp>
      <p:sp>
        <p:nvSpPr>
          <p:cNvPr id="9" name="TextBox 8"/>
          <p:cNvSpPr txBox="1"/>
          <p:nvPr/>
        </p:nvSpPr>
        <p:spPr>
          <a:xfrm>
            <a:off x="1002658" y="2824931"/>
            <a:ext cx="2027925" cy="461665"/>
          </a:xfrm>
          <a:prstGeom prst="rect">
            <a:avLst/>
          </a:prstGeom>
          <a:noFill/>
        </p:spPr>
        <p:txBody>
          <a:bodyPr wrap="square" rtlCol="0">
            <a:spAutoFit/>
          </a:bodyPr>
          <a:lstStyle/>
          <a:p>
            <a:r>
              <a:rPr lang="en-GB" sz="2400" dirty="0" err="1" smtClean="0">
                <a:solidFill>
                  <a:srgbClr val="00CC00"/>
                </a:solidFill>
              </a:rPr>
              <a:t>hotosynthesis</a:t>
            </a:r>
            <a:endParaRPr lang="en-GB" sz="2400" dirty="0">
              <a:solidFill>
                <a:srgbClr val="00CC00"/>
              </a:solidFill>
            </a:endParaRPr>
          </a:p>
        </p:txBody>
      </p:sp>
      <p:sp>
        <p:nvSpPr>
          <p:cNvPr id="11" name="AutoShape 18"/>
          <p:cNvSpPr>
            <a:spLocks noChangeArrowheads="1"/>
          </p:cNvSpPr>
          <p:nvPr/>
        </p:nvSpPr>
        <p:spPr bwMode="auto">
          <a:xfrm>
            <a:off x="5131910" y="3484669"/>
            <a:ext cx="2844915" cy="1564463"/>
          </a:xfrm>
          <a:prstGeom prst="cloudCallout">
            <a:avLst>
              <a:gd name="adj1" fmla="val -66938"/>
              <a:gd name="adj2" fmla="val -39173"/>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Why do Protoctists have their own kingdom?</a:t>
            </a:r>
            <a:endParaRPr lang="en-GB" altLang="en-US"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03404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4275" name="Group 3"/>
          <p:cNvGraphicFramePr>
            <a:graphicFrameLocks noGrp="1"/>
          </p:cNvGraphicFramePr>
          <p:nvPr>
            <p:extLst>
              <p:ext uri="{D42A27DB-BD31-4B8C-83A1-F6EECF244321}">
                <p14:modId xmlns:p14="http://schemas.microsoft.com/office/powerpoint/2010/main" val="3937835186"/>
              </p:ext>
            </p:extLst>
          </p:nvPr>
        </p:nvGraphicFramePr>
        <p:xfrm>
          <a:off x="161020" y="1868875"/>
          <a:ext cx="8790167" cy="2801952"/>
        </p:xfrm>
        <a:graphic>
          <a:graphicData uri="http://schemas.openxmlformats.org/drawingml/2006/table">
            <a:tbl>
              <a:tblPr/>
              <a:tblGrid>
                <a:gridCol w="2595846">
                  <a:extLst>
                    <a:ext uri="{9D8B030D-6E8A-4147-A177-3AD203B41FA5}">
                      <a16:colId xmlns:a16="http://schemas.microsoft.com/office/drawing/2014/main" val="20000"/>
                    </a:ext>
                  </a:extLst>
                </a:gridCol>
                <a:gridCol w="6194321">
                  <a:extLst>
                    <a:ext uri="{9D8B030D-6E8A-4147-A177-3AD203B41FA5}">
                      <a16:colId xmlns:a16="http://schemas.microsoft.com/office/drawing/2014/main" val="20001"/>
                    </a:ext>
                  </a:extLst>
                </a:gridCol>
              </a:tblGrid>
              <a:tr h="43204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Research Group</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 Topic</a:t>
                      </a: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939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A</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a:ln>
                            <a:noFill/>
                          </a:ln>
                          <a:solidFill>
                            <a:schemeClr val="tx1"/>
                          </a:solidFill>
                          <a:effectLst/>
                          <a:latin typeface="+mn-lt"/>
                        </a:rPr>
                        <a:t>B</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1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a:ln>
                            <a:noFill/>
                          </a:ln>
                          <a:solidFill>
                            <a:schemeClr val="tx1"/>
                          </a:solidFill>
                          <a:effectLst/>
                          <a:latin typeface="+mn-lt"/>
                        </a:rPr>
                        <a:t>C</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GB" sz="18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39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D</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lang="en-GB" sz="14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167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mn-lt"/>
                        </a:rPr>
                        <a:t>E</a:t>
                      </a:r>
                    </a:p>
                  </a:txBody>
                  <a:tcPr marL="68571" marR="68571" marT="34288" marB="34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lang="en-GB" sz="1400" b="1" dirty="0">
                        <a:latin typeface="+mn-lt"/>
                      </a:endParaRPr>
                    </a:p>
                  </a:txBody>
                  <a:tcPr marL="68571" marR="68571" marT="34288" marB="34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AutoShape 20"/>
          <p:cNvSpPr>
            <a:spLocks noChangeArrowheads="1"/>
          </p:cNvSpPr>
          <p:nvPr/>
        </p:nvSpPr>
        <p:spPr bwMode="auto">
          <a:xfrm>
            <a:off x="121920" y="91909"/>
            <a:ext cx="6670482" cy="1619771"/>
          </a:xfrm>
          <a:prstGeom prst="roundRect">
            <a:avLst>
              <a:gd name="adj" fmla="val 6828"/>
            </a:avLst>
          </a:prstGeom>
          <a:solidFill>
            <a:srgbClr val="CC0000"/>
          </a:solidFill>
          <a:ln w="25400">
            <a:noFill/>
            <a:round/>
            <a:headEnd/>
            <a:tailEnd/>
          </a:ln>
          <a:effectLst/>
        </p:spPr>
        <p:txBody>
          <a:bodyPr lIns="91432" tIns="45716" rIns="91432" bIns="45716"/>
          <a:lstStyle/>
          <a:p>
            <a:pPr marL="269057" indent="-269057"/>
            <a:r>
              <a:rPr lang="en-GB" sz="1800" kern="0" dirty="0">
                <a:solidFill>
                  <a:srgbClr val="FFFFFF"/>
                </a:solidFill>
                <a:latin typeface="+mj-lt"/>
                <a:sym typeface="Webdings"/>
              </a:rPr>
              <a:t></a:t>
            </a:r>
            <a:r>
              <a:rPr lang="en-GB" sz="1800" kern="0" dirty="0">
                <a:solidFill>
                  <a:srgbClr val="FFFFFF"/>
                </a:solidFill>
                <a:latin typeface="Calibri" pitchFamily="34" charset="0"/>
                <a:sym typeface="Wingdings"/>
              </a:rPr>
              <a:t>	JIGSAW LEARNING: </a:t>
            </a:r>
            <a:r>
              <a:rPr lang="en-GB" sz="1800" dirty="0">
                <a:solidFill>
                  <a:schemeClr val="bg1"/>
                </a:solidFill>
                <a:latin typeface="Trebuchet MS" pitchFamily="34" charset="0"/>
              </a:rPr>
              <a:t>You will be working in </a:t>
            </a:r>
            <a:r>
              <a:rPr lang="en-GB" sz="1800" b="1" dirty="0">
                <a:solidFill>
                  <a:srgbClr val="FFFF00"/>
                </a:solidFill>
                <a:latin typeface="Trebuchet MS" pitchFamily="34" charset="0"/>
              </a:rPr>
              <a:t>Home Groups</a:t>
            </a:r>
            <a:r>
              <a:rPr lang="en-GB" sz="1800" dirty="0">
                <a:solidFill>
                  <a:schemeClr val="bg1"/>
                </a:solidFill>
                <a:latin typeface="Trebuchet MS" pitchFamily="34" charset="0"/>
              </a:rPr>
              <a:t> and </a:t>
            </a:r>
            <a:r>
              <a:rPr lang="en-GB" sz="1800" b="1" dirty="0">
                <a:solidFill>
                  <a:srgbClr val="FFFF00"/>
                </a:solidFill>
                <a:latin typeface="Trebuchet MS" pitchFamily="34" charset="0"/>
              </a:rPr>
              <a:t>Research Groups</a:t>
            </a:r>
            <a:r>
              <a:rPr lang="en-GB" sz="1800" dirty="0">
                <a:solidFill>
                  <a:schemeClr val="bg1"/>
                </a:solidFill>
                <a:latin typeface="Trebuchet MS" pitchFamily="34" charset="0"/>
              </a:rPr>
              <a:t>.</a:t>
            </a:r>
          </a:p>
          <a:p>
            <a:pPr marL="269057" indent="-269057"/>
            <a:r>
              <a:rPr lang="en-GB" sz="1800" dirty="0">
                <a:solidFill>
                  <a:schemeClr val="bg1"/>
                </a:solidFill>
                <a:latin typeface="Trebuchet MS" pitchFamily="34" charset="0"/>
              </a:rPr>
              <a:t>	Each member of the Home Group will </a:t>
            </a:r>
            <a:r>
              <a:rPr lang="en-GB" sz="1800" b="1" dirty="0">
                <a:solidFill>
                  <a:srgbClr val="FFFF00"/>
                </a:solidFill>
                <a:latin typeface="Trebuchet MS" pitchFamily="34" charset="0"/>
              </a:rPr>
              <a:t>RESEARCH</a:t>
            </a:r>
            <a:r>
              <a:rPr lang="en-GB" sz="1800" dirty="0">
                <a:solidFill>
                  <a:schemeClr val="bg1"/>
                </a:solidFill>
                <a:latin typeface="Trebuchet MS" pitchFamily="34" charset="0"/>
              </a:rPr>
              <a:t> a different topic.  You will then </a:t>
            </a:r>
            <a:r>
              <a:rPr lang="en-GB" sz="1800" b="1" dirty="0">
                <a:solidFill>
                  <a:srgbClr val="FFFF00"/>
                </a:solidFill>
                <a:latin typeface="Trebuchet MS" pitchFamily="34" charset="0"/>
              </a:rPr>
              <a:t>TEACH</a:t>
            </a:r>
            <a:r>
              <a:rPr lang="en-GB" sz="1800" dirty="0">
                <a:solidFill>
                  <a:schemeClr val="bg1"/>
                </a:solidFill>
                <a:latin typeface="Trebuchet MS" pitchFamily="34" charset="0"/>
              </a:rPr>
              <a:t> each other in your Home Group what you have found out.</a:t>
            </a:r>
          </a:p>
          <a:p>
            <a:pPr marL="269057" indent="-269057">
              <a:defRPr/>
            </a:pPr>
            <a:endParaRPr lang="en-GB" sz="1800" kern="0" dirty="0">
              <a:solidFill>
                <a:srgbClr val="FFFFFF"/>
              </a:solidFill>
              <a:latin typeface="Calibri" pitchFamily="34" charset="0"/>
            </a:endParaRPr>
          </a:p>
        </p:txBody>
      </p:sp>
      <p:pic>
        <p:nvPicPr>
          <p:cNvPr id="7" name="Picture 23" descr="Show-Me® SUPERTOUGH Gridded Drywipe Boards"/>
          <p:cNvPicPr>
            <a:picLocks noChangeAspect="1" noChangeArrowheads="1"/>
          </p:cNvPicPr>
          <p:nvPr/>
        </p:nvPicPr>
        <p:blipFill>
          <a:blip r:embed="rId2" cstate="print"/>
          <a:srcRect t="11323"/>
          <a:stretch>
            <a:fillRect/>
          </a:stretch>
        </p:blipFill>
        <p:spPr bwMode="auto">
          <a:xfrm>
            <a:off x="7551519" y="87312"/>
            <a:ext cx="1399662" cy="172986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3010008"/>
              </p:ext>
            </p:extLst>
          </p:nvPr>
        </p:nvGraphicFramePr>
        <p:xfrm>
          <a:off x="220649" y="142509"/>
          <a:ext cx="8760348" cy="4111536"/>
        </p:xfrm>
        <a:graphic>
          <a:graphicData uri="http://schemas.openxmlformats.org/drawingml/2006/table">
            <a:tbl>
              <a:tblPr firstRow="1" bandRow="1">
                <a:tableStyleId>{5940675A-B579-460E-94D1-54222C63F5DA}</a:tableStyleId>
              </a:tblPr>
              <a:tblGrid>
                <a:gridCol w="1460058">
                  <a:extLst>
                    <a:ext uri="{9D8B030D-6E8A-4147-A177-3AD203B41FA5}">
                      <a16:colId xmlns:a16="http://schemas.microsoft.com/office/drawing/2014/main" val="20000"/>
                    </a:ext>
                  </a:extLst>
                </a:gridCol>
                <a:gridCol w="1460058">
                  <a:extLst>
                    <a:ext uri="{9D8B030D-6E8A-4147-A177-3AD203B41FA5}">
                      <a16:colId xmlns:a16="http://schemas.microsoft.com/office/drawing/2014/main" val="20001"/>
                    </a:ext>
                  </a:extLst>
                </a:gridCol>
                <a:gridCol w="1460058">
                  <a:extLst>
                    <a:ext uri="{9D8B030D-6E8A-4147-A177-3AD203B41FA5}">
                      <a16:colId xmlns:a16="http://schemas.microsoft.com/office/drawing/2014/main" val="20002"/>
                    </a:ext>
                  </a:extLst>
                </a:gridCol>
                <a:gridCol w="1460188">
                  <a:extLst>
                    <a:ext uri="{9D8B030D-6E8A-4147-A177-3AD203B41FA5}">
                      <a16:colId xmlns:a16="http://schemas.microsoft.com/office/drawing/2014/main" val="20003"/>
                    </a:ext>
                  </a:extLst>
                </a:gridCol>
                <a:gridCol w="1459928">
                  <a:extLst>
                    <a:ext uri="{9D8B030D-6E8A-4147-A177-3AD203B41FA5}">
                      <a16:colId xmlns:a16="http://schemas.microsoft.com/office/drawing/2014/main" val="20004"/>
                    </a:ext>
                  </a:extLst>
                </a:gridCol>
                <a:gridCol w="1460058">
                  <a:extLst>
                    <a:ext uri="{9D8B030D-6E8A-4147-A177-3AD203B41FA5}">
                      <a16:colId xmlns:a16="http://schemas.microsoft.com/office/drawing/2014/main" val="20005"/>
                    </a:ext>
                  </a:extLst>
                </a:gridCol>
              </a:tblGrid>
              <a:tr h="589481">
                <a:tc>
                  <a:txBody>
                    <a:bodyPr/>
                    <a:lstStyle/>
                    <a:p>
                      <a:pPr algn="ct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 Group A</a:t>
                      </a: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a:t>
                      </a:r>
                      <a:r>
                        <a:rPr lang="en-GB" sz="1500" b="1" dirty="0">
                          <a:latin typeface="+mn-lt"/>
                        </a:rPr>
                        <a:t>Group B</a:t>
                      </a:r>
                    </a:p>
                  </a:txBody>
                  <a:tcPr marL="68585" marR="68585" marT="34292" marB="34292" anchor="ctr">
                    <a:solidFill>
                      <a:schemeClr val="bg1"/>
                    </a:solidFill>
                  </a:tcPr>
                </a:tc>
                <a:tc>
                  <a:txBody>
                    <a:bodyPr/>
                    <a:lstStyle/>
                    <a:p>
                      <a:pPr algn="ctr"/>
                      <a:r>
                        <a:rPr lang="en-GB" sz="1500" b="1" dirty="0">
                          <a:latin typeface="+mn-lt"/>
                        </a:rPr>
                        <a:t>Research Group C</a:t>
                      </a: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Group D</a:t>
                      </a: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a:t>
                      </a:r>
                      <a:r>
                        <a:rPr lang="en-GB" sz="1500" b="1" baseline="0" dirty="0">
                          <a:latin typeface="+mn-lt"/>
                        </a:rPr>
                        <a:t> Group E</a:t>
                      </a:r>
                      <a:endParaRPr lang="en-GB" sz="1500" b="1" dirty="0">
                        <a:latin typeface="+mn-lt"/>
                      </a:endParaRPr>
                    </a:p>
                  </a:txBody>
                  <a:tcPr marL="68585" marR="68585" marT="34292" marB="34292" anchor="ctr">
                    <a:solidFill>
                      <a:schemeClr val="bg1"/>
                    </a:solidFill>
                  </a:tcPr>
                </a:tc>
                <a:extLst>
                  <a:ext uri="{0D108BD9-81ED-4DB2-BD59-A6C34878D82A}">
                    <a16:rowId xmlns:a16="http://schemas.microsoft.com/office/drawing/2014/main" val="10000"/>
                  </a:ext>
                </a:extLst>
              </a:tr>
              <a:tr h="704411">
                <a:tc>
                  <a:txBody>
                    <a:bodyPr/>
                    <a:lstStyle/>
                    <a:p>
                      <a:pPr algn="ctr"/>
                      <a:r>
                        <a:rPr lang="en-GB" sz="1500" b="1" dirty="0">
                          <a:latin typeface="+mn-lt"/>
                        </a:rPr>
                        <a:t>Home Group</a:t>
                      </a:r>
                      <a:r>
                        <a:rPr lang="en-GB" sz="1500" b="1" baseline="0" dirty="0">
                          <a:latin typeface="+mn-lt"/>
                        </a:rPr>
                        <a:t> 1</a:t>
                      </a: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tc>
                  <a:txBody>
                    <a:bodyPr/>
                    <a:lstStyle/>
                    <a:p>
                      <a:pPr algn="ctr"/>
                      <a:endParaRPr lang="en-GB" sz="1500" b="1" dirty="0">
                        <a:latin typeface="+mn-lt"/>
                      </a:endParaRPr>
                    </a:p>
                  </a:txBody>
                  <a:tcPr marL="68585" marR="68585" marT="34292" marB="34292" anchor="ctr">
                    <a:solidFill>
                      <a:srgbClr val="00FF00"/>
                    </a:solidFill>
                  </a:tcPr>
                </a:tc>
                <a:extLst>
                  <a:ext uri="{0D108BD9-81ED-4DB2-BD59-A6C34878D82A}">
                    <a16:rowId xmlns:a16="http://schemas.microsoft.com/office/drawing/2014/main" val="10001"/>
                  </a:ext>
                </a:extLst>
              </a:tr>
              <a:tr h="704411">
                <a:tc>
                  <a:txBody>
                    <a:bodyPr/>
                    <a:lstStyle/>
                    <a:p>
                      <a:pPr algn="ctr"/>
                      <a:r>
                        <a:rPr lang="en-GB" sz="1500" b="1" dirty="0">
                          <a:latin typeface="+mn-lt"/>
                        </a:rPr>
                        <a:t>Home Group 2</a:t>
                      </a: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tc>
                  <a:txBody>
                    <a:bodyPr/>
                    <a:lstStyle/>
                    <a:p>
                      <a:pPr algn="ctr"/>
                      <a:endParaRPr lang="en-GB" sz="1500" b="1" dirty="0">
                        <a:latin typeface="+mn-lt"/>
                      </a:endParaRPr>
                    </a:p>
                  </a:txBody>
                  <a:tcPr marL="68585" marR="68585" marT="34292" marB="34292" anchor="ctr">
                    <a:solidFill>
                      <a:srgbClr val="00FFFF"/>
                    </a:solidFill>
                  </a:tcPr>
                </a:tc>
                <a:extLst>
                  <a:ext uri="{0D108BD9-81ED-4DB2-BD59-A6C34878D82A}">
                    <a16:rowId xmlns:a16="http://schemas.microsoft.com/office/drawing/2014/main" val="10002"/>
                  </a:ext>
                </a:extLst>
              </a:tr>
              <a:tr h="704411">
                <a:tc>
                  <a:txBody>
                    <a:bodyPr/>
                    <a:lstStyle/>
                    <a:p>
                      <a:pPr algn="ctr"/>
                      <a:r>
                        <a:rPr lang="en-GB" sz="1500" b="1" dirty="0">
                          <a:latin typeface="+mn-lt"/>
                        </a:rPr>
                        <a:t>Home Group 3</a:t>
                      </a: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tc>
                  <a:txBody>
                    <a:bodyPr/>
                    <a:lstStyle/>
                    <a:p>
                      <a:pPr algn="ctr"/>
                      <a:endParaRPr lang="en-GB" sz="1500" b="1" dirty="0">
                        <a:latin typeface="+mn-lt"/>
                      </a:endParaRPr>
                    </a:p>
                  </a:txBody>
                  <a:tcPr marL="68585" marR="68585" marT="34292" marB="34292" anchor="ctr">
                    <a:solidFill>
                      <a:srgbClr val="FF00FF"/>
                    </a:solidFill>
                  </a:tcPr>
                </a:tc>
                <a:extLst>
                  <a:ext uri="{0D108BD9-81ED-4DB2-BD59-A6C34878D82A}">
                    <a16:rowId xmlns:a16="http://schemas.microsoft.com/office/drawing/2014/main" val="10003"/>
                  </a:ext>
                </a:extLst>
              </a:tr>
              <a:tr h="704411">
                <a:tc>
                  <a:txBody>
                    <a:bodyPr/>
                    <a:lstStyle/>
                    <a:p>
                      <a:pPr algn="ctr"/>
                      <a:r>
                        <a:rPr lang="en-GB" sz="1500" b="1" dirty="0">
                          <a:latin typeface="+mn-lt"/>
                        </a:rPr>
                        <a:t>Home Group 4</a:t>
                      </a: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tc>
                  <a:txBody>
                    <a:bodyPr/>
                    <a:lstStyle/>
                    <a:p>
                      <a:pPr algn="ctr"/>
                      <a:endParaRPr lang="en-GB" sz="1500" b="1" dirty="0">
                        <a:latin typeface="+mn-lt"/>
                      </a:endParaRPr>
                    </a:p>
                  </a:txBody>
                  <a:tcPr marL="68585" marR="68585" marT="34292" marB="34292" anchor="ctr">
                    <a:solidFill>
                      <a:srgbClr val="FFC000"/>
                    </a:solidFill>
                  </a:tcPr>
                </a:tc>
                <a:extLst>
                  <a:ext uri="{0D108BD9-81ED-4DB2-BD59-A6C34878D82A}">
                    <a16:rowId xmlns:a16="http://schemas.microsoft.com/office/drawing/2014/main" val="10004"/>
                  </a:ext>
                </a:extLst>
              </a:tr>
              <a:tr h="704411">
                <a:tc>
                  <a:txBody>
                    <a:bodyPr/>
                    <a:lstStyle/>
                    <a:p>
                      <a:pPr algn="ctr"/>
                      <a:r>
                        <a:rPr lang="en-GB" sz="1500" b="1" dirty="0">
                          <a:latin typeface="+mn-lt"/>
                        </a:rPr>
                        <a:t>Home Group</a:t>
                      </a:r>
                      <a:r>
                        <a:rPr lang="en-GB" sz="1500" b="1" baseline="0" dirty="0">
                          <a:latin typeface="+mn-lt"/>
                        </a:rPr>
                        <a:t> 5</a:t>
                      </a: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tc>
                  <a:txBody>
                    <a:bodyPr/>
                    <a:lstStyle/>
                    <a:p>
                      <a:pPr algn="ctr"/>
                      <a:endParaRPr lang="en-GB" sz="1500" b="1" dirty="0">
                        <a:latin typeface="+mn-lt"/>
                      </a:endParaRPr>
                    </a:p>
                  </a:txBody>
                  <a:tcPr marL="68585" marR="68585" marT="34292" marB="34292" anchor="ctr">
                    <a:solidFill>
                      <a:srgbClr val="FFFF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7314670"/>
              </p:ext>
            </p:extLst>
          </p:nvPr>
        </p:nvGraphicFramePr>
        <p:xfrm>
          <a:off x="250465" y="160718"/>
          <a:ext cx="8658972" cy="4111536"/>
        </p:xfrm>
        <a:graphic>
          <a:graphicData uri="http://schemas.openxmlformats.org/drawingml/2006/table">
            <a:tbl>
              <a:tblPr firstRow="1" bandRow="1">
                <a:tableStyleId>{5940675A-B579-460E-94D1-54222C63F5DA}</a:tableStyleId>
              </a:tblPr>
              <a:tblGrid>
                <a:gridCol w="1443162">
                  <a:extLst>
                    <a:ext uri="{9D8B030D-6E8A-4147-A177-3AD203B41FA5}">
                      <a16:colId xmlns:a16="http://schemas.microsoft.com/office/drawing/2014/main" val="20000"/>
                    </a:ext>
                  </a:extLst>
                </a:gridCol>
                <a:gridCol w="1443162">
                  <a:extLst>
                    <a:ext uri="{9D8B030D-6E8A-4147-A177-3AD203B41FA5}">
                      <a16:colId xmlns:a16="http://schemas.microsoft.com/office/drawing/2014/main" val="20001"/>
                    </a:ext>
                  </a:extLst>
                </a:gridCol>
                <a:gridCol w="1443162">
                  <a:extLst>
                    <a:ext uri="{9D8B030D-6E8A-4147-A177-3AD203B41FA5}">
                      <a16:colId xmlns:a16="http://schemas.microsoft.com/office/drawing/2014/main" val="20002"/>
                    </a:ext>
                  </a:extLst>
                </a:gridCol>
                <a:gridCol w="1443290">
                  <a:extLst>
                    <a:ext uri="{9D8B030D-6E8A-4147-A177-3AD203B41FA5}">
                      <a16:colId xmlns:a16="http://schemas.microsoft.com/office/drawing/2014/main" val="20003"/>
                    </a:ext>
                  </a:extLst>
                </a:gridCol>
                <a:gridCol w="1443034">
                  <a:extLst>
                    <a:ext uri="{9D8B030D-6E8A-4147-A177-3AD203B41FA5}">
                      <a16:colId xmlns:a16="http://schemas.microsoft.com/office/drawing/2014/main" val="20004"/>
                    </a:ext>
                  </a:extLst>
                </a:gridCol>
                <a:gridCol w="1443162">
                  <a:extLst>
                    <a:ext uri="{9D8B030D-6E8A-4147-A177-3AD203B41FA5}">
                      <a16:colId xmlns:a16="http://schemas.microsoft.com/office/drawing/2014/main" val="20005"/>
                    </a:ext>
                  </a:extLst>
                </a:gridCol>
              </a:tblGrid>
              <a:tr h="589481">
                <a:tc>
                  <a:txBody>
                    <a:bodyPr/>
                    <a:lstStyle/>
                    <a:p>
                      <a:pPr algn="ctr"/>
                      <a:endParaRPr lang="en-GB" sz="1500" b="1" dirty="0">
                        <a:latin typeface="+mn-lt"/>
                      </a:endParaRPr>
                    </a:p>
                  </a:txBody>
                  <a:tcPr marL="68585" marR="68585" marT="34292" marB="34292" anchor="ctr">
                    <a:solidFill>
                      <a:schemeClr val="bg1"/>
                    </a:solidFill>
                  </a:tcPr>
                </a:tc>
                <a:tc>
                  <a:txBody>
                    <a:bodyPr/>
                    <a:lstStyle/>
                    <a:p>
                      <a:pPr algn="ctr"/>
                      <a:r>
                        <a:rPr lang="en-GB" sz="1500" b="1" dirty="0">
                          <a:latin typeface="+mn-lt"/>
                        </a:rPr>
                        <a:t>Research Group A</a:t>
                      </a:r>
                    </a:p>
                  </a:txBody>
                  <a:tcPr marL="68585" marR="68585" marT="34292" marB="34292" anchor="ctr">
                    <a:solidFill>
                      <a:srgbClr val="99CCFF"/>
                    </a:solidFill>
                  </a:tcPr>
                </a:tc>
                <a:tc>
                  <a:txBody>
                    <a:bodyPr/>
                    <a:lstStyle/>
                    <a:p>
                      <a:pPr algn="ctr"/>
                      <a:r>
                        <a:rPr lang="en-GB" sz="1500" b="1" dirty="0">
                          <a:latin typeface="+mn-lt"/>
                        </a:rPr>
                        <a:t>Research</a:t>
                      </a:r>
                      <a:r>
                        <a:rPr lang="en-GB" sz="1500" b="1" baseline="0" dirty="0">
                          <a:latin typeface="+mn-lt"/>
                        </a:rPr>
                        <a:t> </a:t>
                      </a:r>
                      <a:r>
                        <a:rPr lang="en-GB" sz="1500" b="1" dirty="0">
                          <a:latin typeface="+mn-lt"/>
                        </a:rPr>
                        <a:t>Group B</a:t>
                      </a:r>
                    </a:p>
                  </a:txBody>
                  <a:tcPr marL="68585" marR="68585" marT="34292" marB="34292" anchor="ctr">
                    <a:solidFill>
                      <a:srgbClr val="FFFF99"/>
                    </a:solidFill>
                  </a:tcPr>
                </a:tc>
                <a:tc>
                  <a:txBody>
                    <a:bodyPr/>
                    <a:lstStyle/>
                    <a:p>
                      <a:pPr algn="ctr"/>
                      <a:r>
                        <a:rPr lang="en-GB" sz="1500" b="1" dirty="0">
                          <a:latin typeface="+mn-lt"/>
                        </a:rPr>
                        <a:t>Research Group C</a:t>
                      </a:r>
                    </a:p>
                  </a:txBody>
                  <a:tcPr marL="68585" marR="68585" marT="34292" marB="34292" anchor="ctr">
                    <a:solidFill>
                      <a:srgbClr val="FFCCCC"/>
                    </a:solidFill>
                  </a:tcPr>
                </a:tc>
                <a:tc>
                  <a:txBody>
                    <a:bodyPr/>
                    <a:lstStyle/>
                    <a:p>
                      <a:pPr algn="ctr"/>
                      <a:r>
                        <a:rPr lang="en-GB" sz="1500" b="1" dirty="0">
                          <a:latin typeface="+mn-lt"/>
                        </a:rPr>
                        <a:t>Research</a:t>
                      </a:r>
                      <a:r>
                        <a:rPr lang="en-GB" sz="1500" b="1" baseline="0" dirty="0">
                          <a:latin typeface="+mn-lt"/>
                        </a:rPr>
                        <a:t> Group D</a:t>
                      </a:r>
                      <a:endParaRPr lang="en-GB" sz="1500" b="1" dirty="0">
                        <a:latin typeface="+mn-lt"/>
                      </a:endParaRPr>
                    </a:p>
                  </a:txBody>
                  <a:tcPr marL="68585" marR="68585" marT="34292" marB="34292" anchor="ctr">
                    <a:solidFill>
                      <a:srgbClr val="99FFCC"/>
                    </a:solidFill>
                  </a:tcPr>
                </a:tc>
                <a:tc>
                  <a:txBody>
                    <a:bodyPr/>
                    <a:lstStyle/>
                    <a:p>
                      <a:pPr algn="ctr"/>
                      <a:r>
                        <a:rPr lang="en-GB" sz="1500" b="1" dirty="0">
                          <a:latin typeface="+mn-lt"/>
                        </a:rPr>
                        <a:t>Research</a:t>
                      </a:r>
                      <a:r>
                        <a:rPr lang="en-GB" sz="1500" b="1" baseline="0" dirty="0">
                          <a:latin typeface="+mn-lt"/>
                        </a:rPr>
                        <a:t> Group E</a:t>
                      </a: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0"/>
                  </a:ext>
                </a:extLst>
              </a:tr>
              <a:tr h="704411">
                <a:tc>
                  <a:txBody>
                    <a:bodyPr/>
                    <a:lstStyle/>
                    <a:p>
                      <a:pPr algn="ctr"/>
                      <a:r>
                        <a:rPr lang="en-GB" sz="1500" b="1" dirty="0">
                          <a:latin typeface="+mn-lt"/>
                        </a:rPr>
                        <a:t>Home Group</a:t>
                      </a:r>
                      <a:r>
                        <a:rPr lang="en-GB" sz="1500" b="1" baseline="0" dirty="0">
                          <a:latin typeface="+mn-lt"/>
                        </a:rPr>
                        <a:t> 1</a:t>
                      </a:r>
                      <a:endParaRPr lang="en-GB" sz="1500" b="1" dirty="0">
                        <a:latin typeface="+mn-lt"/>
                      </a:endParaRP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1"/>
                  </a:ext>
                </a:extLst>
              </a:tr>
              <a:tr h="704411">
                <a:tc>
                  <a:txBody>
                    <a:bodyPr/>
                    <a:lstStyle/>
                    <a:p>
                      <a:pPr algn="ctr"/>
                      <a:r>
                        <a:rPr lang="en-GB" sz="1500" b="1" dirty="0">
                          <a:latin typeface="+mn-lt"/>
                        </a:rPr>
                        <a:t>Home Group 2</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2"/>
                  </a:ext>
                </a:extLst>
              </a:tr>
              <a:tr h="704411">
                <a:tc>
                  <a:txBody>
                    <a:bodyPr/>
                    <a:lstStyle/>
                    <a:p>
                      <a:pPr algn="ctr"/>
                      <a:r>
                        <a:rPr lang="en-GB" sz="1500" b="1" dirty="0">
                          <a:latin typeface="+mn-lt"/>
                        </a:rPr>
                        <a:t>Home Group 3</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3"/>
                  </a:ext>
                </a:extLst>
              </a:tr>
              <a:tr h="704411">
                <a:tc>
                  <a:txBody>
                    <a:bodyPr/>
                    <a:lstStyle/>
                    <a:p>
                      <a:pPr algn="ctr"/>
                      <a:r>
                        <a:rPr lang="en-GB" sz="1500" b="1" dirty="0">
                          <a:latin typeface="+mn-lt"/>
                        </a:rPr>
                        <a:t>Home Group 4</a:t>
                      </a: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4"/>
                  </a:ext>
                </a:extLst>
              </a:tr>
              <a:tr h="704411">
                <a:tc>
                  <a:txBody>
                    <a:bodyPr/>
                    <a:lstStyle/>
                    <a:p>
                      <a:pPr algn="ctr"/>
                      <a:r>
                        <a:rPr lang="en-GB" sz="1500" b="1" dirty="0">
                          <a:latin typeface="+mn-lt"/>
                        </a:rPr>
                        <a:t>Home Group</a:t>
                      </a:r>
                      <a:r>
                        <a:rPr lang="en-GB" sz="1500" b="1" baseline="0" dirty="0">
                          <a:latin typeface="+mn-lt"/>
                        </a:rPr>
                        <a:t> 5</a:t>
                      </a:r>
                      <a:endParaRPr lang="en-GB" sz="1500" b="1" dirty="0">
                        <a:latin typeface="+mn-lt"/>
                      </a:endParaRPr>
                    </a:p>
                  </a:txBody>
                  <a:tcPr marL="68585" marR="68585" marT="34292" marB="34292" anchor="ctr">
                    <a:solidFill>
                      <a:schemeClr val="bg1"/>
                    </a:solidFill>
                  </a:tcPr>
                </a:tc>
                <a:tc>
                  <a:txBody>
                    <a:bodyPr/>
                    <a:lstStyle/>
                    <a:p>
                      <a:pPr algn="ctr"/>
                      <a:endParaRPr lang="en-GB" sz="1500" b="1" dirty="0">
                        <a:latin typeface="+mn-lt"/>
                      </a:endParaRPr>
                    </a:p>
                  </a:txBody>
                  <a:tcPr marL="68585" marR="68585" marT="34292" marB="34292" anchor="ctr">
                    <a:solidFill>
                      <a:srgbClr val="99CCFF"/>
                    </a:solidFill>
                  </a:tcPr>
                </a:tc>
                <a:tc>
                  <a:txBody>
                    <a:bodyPr/>
                    <a:lstStyle/>
                    <a:p>
                      <a:pPr algn="ctr"/>
                      <a:endParaRPr lang="en-GB" sz="1500" b="1" dirty="0">
                        <a:latin typeface="+mn-lt"/>
                      </a:endParaRPr>
                    </a:p>
                  </a:txBody>
                  <a:tcPr marL="68585" marR="68585" marT="34292" marB="34292" anchor="ctr">
                    <a:solidFill>
                      <a:srgbClr val="FFFF99"/>
                    </a:solidFill>
                  </a:tcPr>
                </a:tc>
                <a:tc>
                  <a:txBody>
                    <a:bodyPr/>
                    <a:lstStyle/>
                    <a:p>
                      <a:pPr algn="ctr"/>
                      <a:endParaRPr lang="en-GB" sz="1500" b="1" dirty="0">
                        <a:latin typeface="+mn-lt"/>
                      </a:endParaRPr>
                    </a:p>
                  </a:txBody>
                  <a:tcPr marL="68585" marR="68585" marT="34292" marB="34292" anchor="ctr">
                    <a:solidFill>
                      <a:srgbClr val="FFCCCC"/>
                    </a:solidFill>
                  </a:tcPr>
                </a:tc>
                <a:tc>
                  <a:txBody>
                    <a:bodyPr/>
                    <a:lstStyle/>
                    <a:p>
                      <a:pPr algn="ctr"/>
                      <a:endParaRPr lang="en-GB" sz="1500" b="1" dirty="0">
                        <a:latin typeface="+mn-lt"/>
                      </a:endParaRPr>
                    </a:p>
                  </a:txBody>
                  <a:tcPr marL="68585" marR="68585" marT="34292" marB="34292" anchor="ctr">
                    <a:solidFill>
                      <a:srgbClr val="99FFCC"/>
                    </a:solidFill>
                  </a:tcPr>
                </a:tc>
                <a:tc>
                  <a:txBody>
                    <a:bodyPr/>
                    <a:lstStyle/>
                    <a:p>
                      <a:pPr algn="ctr"/>
                      <a:endParaRPr lang="en-GB" sz="1500" b="1" dirty="0">
                        <a:latin typeface="+mn-lt"/>
                      </a:endParaRPr>
                    </a:p>
                  </a:txBody>
                  <a:tcPr marL="68585" marR="68585" marT="34292" marB="34292" anchor="ctr">
                    <a:solidFill>
                      <a:srgbClr val="99FF66"/>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0"/>
          <p:cNvSpPr>
            <a:spLocks noChangeArrowheads="1"/>
          </p:cNvSpPr>
          <p:nvPr/>
        </p:nvSpPr>
        <p:spPr bwMode="auto">
          <a:xfrm>
            <a:off x="131197" y="121106"/>
            <a:ext cx="8843838" cy="3015684"/>
          </a:xfrm>
          <a:prstGeom prst="roundRect">
            <a:avLst>
              <a:gd name="adj" fmla="val 3551"/>
            </a:avLst>
          </a:prstGeom>
          <a:solidFill>
            <a:srgbClr val="0066FF"/>
          </a:solidFill>
          <a:ln w="25400">
            <a:noFill/>
            <a:round/>
            <a:headEnd/>
            <a:tailEnd/>
          </a:ln>
          <a:effectLst/>
        </p:spPr>
        <p:txBody>
          <a:bodyPr lIns="91432" tIns="45716" rIns="91432" bIns="45716"/>
          <a:lstStyle/>
          <a:p>
            <a:pPr marL="334534" indent="-334534">
              <a:defRPr/>
            </a:pPr>
            <a:r>
              <a:rPr lang="en-GB" sz="1800" kern="0" dirty="0">
                <a:solidFill>
                  <a:srgbClr val="FFFFFF"/>
                </a:solidFill>
                <a:latin typeface="Calibri" pitchFamily="34" charset="0"/>
                <a:sym typeface="Wingdings"/>
              </a:rPr>
              <a:t>	</a:t>
            </a:r>
            <a:r>
              <a:rPr lang="en-GB" sz="1800" b="1" dirty="0">
                <a:solidFill>
                  <a:schemeClr val="bg1"/>
                </a:solidFill>
                <a:latin typeface="+mj-lt"/>
              </a:rPr>
              <a:t>JIGSAW LEARNING:  Part 1</a:t>
            </a:r>
          </a:p>
          <a:p>
            <a:pPr>
              <a:defRPr/>
            </a:pPr>
            <a:endParaRPr lang="en-GB" sz="1800" b="1" u="sng" dirty="0">
              <a:solidFill>
                <a:schemeClr val="bg1"/>
              </a:solidFill>
              <a:latin typeface="+mj-lt"/>
            </a:endParaRPr>
          </a:p>
          <a:p>
            <a:pPr marL="342866" indent="-342866">
              <a:buFont typeface="Arial" charset="0"/>
              <a:buAutoNum type="arabicPeriod"/>
              <a:defRPr/>
            </a:pPr>
            <a:r>
              <a:rPr lang="en-GB" sz="1800" dirty="0">
                <a:solidFill>
                  <a:schemeClr val="bg1"/>
                </a:solidFill>
                <a:latin typeface="+mj-lt"/>
              </a:rPr>
              <a:t>In your RESEARCH GROUP, read the relevant textbook &amp; C/W pages and highlight bullet points from the exam spec.</a:t>
            </a:r>
          </a:p>
          <a:p>
            <a:pPr marL="342866" indent="-342866">
              <a:buFont typeface="Arial" charset="0"/>
              <a:buAutoNum type="arabicPeriod"/>
              <a:defRPr/>
            </a:pPr>
            <a:r>
              <a:rPr lang="en-GB" sz="1800" dirty="0">
                <a:solidFill>
                  <a:schemeClr val="bg1"/>
                </a:solidFill>
                <a:latin typeface="+mj-lt"/>
              </a:rPr>
              <a:t>Write a set of notes AND produce a practice exam question on a whiteboard (with mark scheme on paper) – you have </a:t>
            </a:r>
            <a:r>
              <a:rPr lang="en-GB" sz="1800" b="1" dirty="0">
                <a:solidFill>
                  <a:schemeClr val="bg1"/>
                </a:solidFill>
                <a:latin typeface="+mj-lt"/>
              </a:rPr>
              <a:t>15 minutes only.</a:t>
            </a:r>
          </a:p>
          <a:p>
            <a:pPr marL="342866" indent="-342866">
              <a:buFont typeface="Arial" charset="0"/>
              <a:buAutoNum type="arabicPeriod"/>
              <a:defRPr/>
            </a:pPr>
            <a:r>
              <a:rPr lang="en-GB" sz="1800" dirty="0">
                <a:solidFill>
                  <a:schemeClr val="bg1"/>
                </a:solidFill>
                <a:latin typeface="+mj-lt"/>
              </a:rPr>
              <a:t>Make sure you understand your topic so you can explain it to other members of your Home Group when you return.</a:t>
            </a:r>
          </a:p>
          <a:p>
            <a:pPr marL="334534" indent="-334534">
              <a:defRPr/>
            </a:pPr>
            <a:r>
              <a:rPr lang="en-GB" sz="1800" b="1" dirty="0">
                <a:solidFill>
                  <a:schemeClr val="bg1"/>
                </a:solidFill>
                <a:latin typeface="+mj-lt"/>
              </a:rPr>
              <a:t>	</a:t>
            </a:r>
            <a:r>
              <a:rPr lang="en-GB" sz="1800" dirty="0">
                <a:solidFill>
                  <a:schemeClr val="bg1"/>
                </a:solidFill>
                <a:latin typeface="+mj-lt"/>
              </a:rPr>
              <a:t>Include a 6 mark QWC question.</a:t>
            </a:r>
          </a:p>
          <a:p>
            <a:pPr marL="269057" indent="-269057">
              <a:defRPr/>
            </a:pPr>
            <a:r>
              <a:rPr lang="en-GB" sz="1800" kern="0" dirty="0">
                <a:solidFill>
                  <a:srgbClr val="FFFFFF"/>
                </a:solidFill>
                <a:latin typeface="Calibri" pitchFamily="34" charset="0"/>
                <a:sym typeface="Wingdings"/>
              </a:rPr>
              <a:t>	</a:t>
            </a:r>
            <a:endParaRPr lang="en-GB" sz="1800" kern="0" dirty="0">
              <a:solidFill>
                <a:srgbClr val="FFFFFF"/>
              </a:solidFill>
              <a:latin typeface="Calibri" pitchFamily="34" charset="0"/>
            </a:endParaRPr>
          </a:p>
        </p:txBody>
      </p:sp>
      <p:sp>
        <p:nvSpPr>
          <p:cNvPr id="5" name="5-Point Star 4"/>
          <p:cNvSpPr/>
          <p:nvPr/>
        </p:nvSpPr>
        <p:spPr>
          <a:xfrm>
            <a:off x="190009" y="2315878"/>
            <a:ext cx="317451" cy="310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1100"/>
          </a:p>
        </p:txBody>
      </p:sp>
      <p:pic>
        <p:nvPicPr>
          <p:cNvPr id="6" name="Picture 23" descr="Show-Me® SUPERTOUGH Gridded Drywipe Boards"/>
          <p:cNvPicPr>
            <a:picLocks noChangeAspect="1" noChangeArrowheads="1"/>
          </p:cNvPicPr>
          <p:nvPr/>
        </p:nvPicPr>
        <p:blipFill>
          <a:blip r:embed="rId2" cstate="print"/>
          <a:srcRect t="11323"/>
          <a:stretch>
            <a:fillRect/>
          </a:stretch>
        </p:blipFill>
        <p:spPr bwMode="auto">
          <a:xfrm>
            <a:off x="131713" y="3259119"/>
            <a:ext cx="1242647" cy="1535806"/>
          </a:xfrm>
          <a:prstGeom prst="rect">
            <a:avLst/>
          </a:prstGeom>
          <a:noFill/>
        </p:spPr>
      </p:pic>
      <p:pic>
        <p:nvPicPr>
          <p:cNvPr id="3073"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7143758"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utoShape 20"/>
          <p:cNvSpPr>
            <a:spLocks noChangeArrowheads="1"/>
          </p:cNvSpPr>
          <p:nvPr/>
        </p:nvSpPr>
        <p:spPr bwMode="auto">
          <a:xfrm>
            <a:off x="149087" y="121106"/>
            <a:ext cx="8843838" cy="3132048"/>
          </a:xfrm>
          <a:prstGeom prst="roundRect">
            <a:avLst>
              <a:gd name="adj" fmla="val 3551"/>
            </a:avLst>
          </a:prstGeom>
          <a:solidFill>
            <a:srgbClr val="CC0000"/>
          </a:solidFill>
          <a:ln w="25400">
            <a:noFill/>
            <a:round/>
            <a:headEnd/>
            <a:tailEnd/>
          </a:ln>
          <a:effectLst/>
        </p:spPr>
        <p:txBody>
          <a:bodyPr lIns="91432" tIns="45716" rIns="91432" bIns="45716"/>
          <a:lstStyle/>
          <a:p>
            <a:pPr marL="334534" indent="-334534">
              <a:defRPr/>
            </a:pPr>
            <a:r>
              <a:rPr lang="en-GB" sz="1800" kern="0" dirty="0">
                <a:solidFill>
                  <a:srgbClr val="FFFFFF"/>
                </a:solidFill>
                <a:sym typeface="Wingdings"/>
              </a:rPr>
              <a:t>	</a:t>
            </a:r>
            <a:r>
              <a:rPr lang="en-GB" sz="1800" b="1" dirty="0">
                <a:solidFill>
                  <a:prstClr val="white"/>
                </a:solidFill>
              </a:rPr>
              <a:t>JIGSAW LEARNING:  Part 2</a:t>
            </a:r>
          </a:p>
          <a:p>
            <a:pPr>
              <a:defRPr/>
            </a:pPr>
            <a:endParaRPr lang="en-GB" sz="1800" b="1" u="sng" dirty="0">
              <a:solidFill>
                <a:prstClr val="white"/>
              </a:solidFill>
            </a:endParaRPr>
          </a:p>
          <a:p>
            <a:pPr marL="334534" indent="-334534">
              <a:defRPr/>
            </a:pPr>
            <a:r>
              <a:rPr lang="en-GB" sz="1800" dirty="0">
                <a:solidFill>
                  <a:prstClr val="white"/>
                </a:solidFill>
              </a:rPr>
              <a:t>1.	Return to your HOME GROUP.  </a:t>
            </a:r>
          </a:p>
          <a:p>
            <a:pPr marL="334534" indent="-334534">
              <a:defRPr/>
            </a:pPr>
            <a:r>
              <a:rPr lang="en-GB" sz="1800" dirty="0">
                <a:solidFill>
                  <a:prstClr val="white"/>
                </a:solidFill>
              </a:rPr>
              <a:t>2.	Take it in turns to teach each other what you covered in your research groups, without showing each other your written work, but making full use of whiteboards. Set the practice exam question, then go through it on your whiteboard.</a:t>
            </a:r>
          </a:p>
          <a:p>
            <a:pPr marL="334534" indent="-334534">
              <a:defRPr/>
            </a:pPr>
            <a:endParaRPr lang="en-GB" sz="600" dirty="0">
              <a:solidFill>
                <a:prstClr val="white"/>
              </a:solidFill>
            </a:endParaRPr>
          </a:p>
          <a:p>
            <a:pPr marL="334534" indent="-334534">
              <a:defRPr/>
            </a:pPr>
            <a:r>
              <a:rPr lang="en-GB" sz="1800" dirty="0">
                <a:solidFill>
                  <a:prstClr val="white"/>
                </a:solidFill>
              </a:rPr>
              <a:t>	You have 5 </a:t>
            </a:r>
            <a:r>
              <a:rPr lang="en-GB" sz="1800" dirty="0" err="1">
                <a:solidFill>
                  <a:prstClr val="white"/>
                </a:solidFill>
              </a:rPr>
              <a:t>mins</a:t>
            </a:r>
            <a:r>
              <a:rPr lang="en-GB" sz="1800" dirty="0">
                <a:solidFill>
                  <a:prstClr val="white"/>
                </a:solidFill>
              </a:rPr>
              <a:t> for each topic = 25 </a:t>
            </a:r>
            <a:r>
              <a:rPr lang="en-GB" sz="1800" dirty="0" err="1">
                <a:solidFill>
                  <a:prstClr val="white"/>
                </a:solidFill>
              </a:rPr>
              <a:t>mins</a:t>
            </a:r>
            <a:r>
              <a:rPr lang="en-GB" sz="1800" dirty="0">
                <a:solidFill>
                  <a:prstClr val="white"/>
                </a:solidFill>
              </a:rPr>
              <a:t> in total to complete revision notes &amp; questions on </a:t>
            </a:r>
            <a:r>
              <a:rPr lang="en-GB" sz="1800" b="1" dirty="0">
                <a:solidFill>
                  <a:prstClr val="white"/>
                </a:solidFill>
              </a:rPr>
              <a:t>all topics</a:t>
            </a:r>
            <a:r>
              <a:rPr lang="en-GB" sz="1800" dirty="0">
                <a:solidFill>
                  <a:prstClr val="white"/>
                </a:solidFill>
              </a:rPr>
              <a:t>.</a:t>
            </a:r>
          </a:p>
          <a:p>
            <a:pPr marL="334534" indent="-334534">
              <a:defRPr/>
            </a:pPr>
            <a:endParaRPr lang="en-GB" sz="600" dirty="0">
              <a:solidFill>
                <a:prstClr val="white"/>
              </a:solidFill>
            </a:endParaRPr>
          </a:p>
          <a:p>
            <a:pPr marL="334534" indent="-334534">
              <a:defRPr/>
            </a:pPr>
            <a:r>
              <a:rPr lang="en-GB" sz="1800" dirty="0">
                <a:solidFill>
                  <a:prstClr val="white"/>
                </a:solidFill>
              </a:rPr>
              <a:t>	Agree on a perfect QWC model answer for 6 marks.</a:t>
            </a:r>
          </a:p>
          <a:p>
            <a:pPr marL="269057" indent="-269057"/>
            <a:r>
              <a:rPr lang="en-GB" sz="1800" kern="0" dirty="0">
                <a:solidFill>
                  <a:srgbClr val="FFFFFF"/>
                </a:solidFill>
                <a:sym typeface="Wingdings"/>
              </a:rPr>
              <a:t>	</a:t>
            </a:r>
            <a:endParaRPr lang="en-GB" sz="1800" kern="0" dirty="0">
              <a:solidFill>
                <a:srgbClr val="FFFFFF"/>
              </a:solidFill>
            </a:endParaRPr>
          </a:p>
        </p:txBody>
      </p:sp>
      <p:sp>
        <p:nvSpPr>
          <p:cNvPr id="5" name="5-Point Star 4"/>
          <p:cNvSpPr/>
          <p:nvPr/>
        </p:nvSpPr>
        <p:spPr>
          <a:xfrm>
            <a:off x="195461" y="2527607"/>
            <a:ext cx="317451" cy="310661"/>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GB" sz="1100">
              <a:solidFill>
                <a:prstClr val="white"/>
              </a:solidFill>
            </a:endParaRPr>
          </a:p>
        </p:txBody>
      </p:sp>
      <p:pic>
        <p:nvPicPr>
          <p:cNvPr id="6" name="Picture 23" descr="Show-Me® SUPERTOUGH Gridded Drywipe Boards"/>
          <p:cNvPicPr>
            <a:picLocks noChangeAspect="1" noChangeArrowheads="1"/>
          </p:cNvPicPr>
          <p:nvPr/>
        </p:nvPicPr>
        <p:blipFill>
          <a:blip r:embed="rId2" cstate="print"/>
          <a:srcRect t="11323"/>
          <a:stretch>
            <a:fillRect/>
          </a:stretch>
        </p:blipFill>
        <p:spPr bwMode="auto">
          <a:xfrm>
            <a:off x="4" y="3607695"/>
            <a:ext cx="1242647" cy="1535806"/>
          </a:xfrm>
          <a:prstGeom prst="rect">
            <a:avLst/>
          </a:prstGeom>
          <a:noFill/>
        </p:spPr>
      </p:pic>
      <p:pic>
        <p:nvPicPr>
          <p:cNvPr id="4097" name="Object"/>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7143758" y="3867152"/>
            <a:ext cx="1990725" cy="1266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19662" y="1182848"/>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719743" y="922789"/>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184246" y="2382447"/>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184246" y="2919342"/>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294701" y="3634011"/>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936146" y="4155705"/>
            <a:ext cx="1283516" cy="53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a:srcRect l="25632" t="12023" r="26394" b="19541"/>
          <a:stretch/>
        </p:blipFill>
        <p:spPr>
          <a:xfrm>
            <a:off x="1112486" y="200529"/>
            <a:ext cx="5243489" cy="4674916"/>
          </a:xfrm>
          <a:prstGeom prst="rect">
            <a:avLst/>
          </a:prstGeom>
        </p:spPr>
      </p:pic>
    </p:spTree>
    <p:extLst>
      <p:ext uri="{BB962C8B-B14F-4D97-AF65-F5344CB8AC3E}">
        <p14:creationId xmlns:p14="http://schemas.microsoft.com/office/powerpoint/2010/main" val="1562332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0206" t="11787" r="20981" b="19396"/>
          <a:stretch/>
        </p:blipFill>
        <p:spPr>
          <a:xfrm>
            <a:off x="600892" y="792480"/>
            <a:ext cx="6461760" cy="4429397"/>
          </a:xfrm>
          <a:prstGeom prst="rect">
            <a:avLst/>
          </a:prstGeom>
        </p:spPr>
      </p:pic>
      <p:sp>
        <p:nvSpPr>
          <p:cNvPr id="3" name="AutoShape 21"/>
          <p:cNvSpPr>
            <a:spLocks noChangeArrowheads="1"/>
          </p:cNvSpPr>
          <p:nvPr/>
        </p:nvSpPr>
        <p:spPr bwMode="auto">
          <a:xfrm>
            <a:off x="113211" y="154865"/>
            <a:ext cx="9030789" cy="559238"/>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Stick in and add </a:t>
            </a:r>
            <a:r>
              <a:rPr lang="en-GB" altLang="en-US" sz="1800" kern="0" dirty="0" smtClean="0">
                <a:solidFill>
                  <a:srgbClr val="000000"/>
                </a:solidFill>
                <a:cs typeface="Arial" panose="020B0604020202020204" pitchFamily="34" charset="0"/>
                <a:sym typeface="Wingdings" panose="05000000000000000000" pitchFamily="2" charset="2"/>
              </a:rPr>
              <a:t>labels to the following algae cell</a:t>
            </a:r>
          </a:p>
        </p:txBody>
      </p:sp>
      <p:sp>
        <p:nvSpPr>
          <p:cNvPr id="4" name="Rectangle 3"/>
          <p:cNvSpPr/>
          <p:nvPr/>
        </p:nvSpPr>
        <p:spPr>
          <a:xfrm>
            <a:off x="3640183" y="775063"/>
            <a:ext cx="818606" cy="226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20045" y="2601684"/>
            <a:ext cx="2425337" cy="4397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20045" y="3196046"/>
            <a:ext cx="2425337" cy="250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720045" y="3619499"/>
            <a:ext cx="2508068" cy="804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3321503"/>
            <a:ext cx="2508068" cy="804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62446" y="3007179"/>
            <a:ext cx="1445622" cy="235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22960" y="2574743"/>
            <a:ext cx="1445622" cy="235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22810" y="1911259"/>
            <a:ext cx="1545771" cy="466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890657" y="1001486"/>
            <a:ext cx="1975757" cy="2893100"/>
          </a:xfrm>
          <a:prstGeom prst="rect">
            <a:avLst/>
          </a:prstGeom>
          <a:noFill/>
        </p:spPr>
        <p:txBody>
          <a:bodyPr wrap="square" rtlCol="0">
            <a:spAutoFit/>
          </a:bodyPr>
          <a:lstStyle/>
          <a:p>
            <a:r>
              <a:rPr lang="en-GB" dirty="0" smtClean="0">
                <a:solidFill>
                  <a:srgbClr val="00CC00"/>
                </a:solidFill>
              </a:rPr>
              <a:t>Flagella</a:t>
            </a:r>
          </a:p>
          <a:p>
            <a:endParaRPr lang="en-GB" dirty="0">
              <a:solidFill>
                <a:srgbClr val="00CC00"/>
              </a:solidFill>
            </a:endParaRPr>
          </a:p>
          <a:p>
            <a:r>
              <a:rPr lang="en-GB" dirty="0" smtClean="0">
                <a:solidFill>
                  <a:srgbClr val="00CC00"/>
                </a:solidFill>
              </a:rPr>
              <a:t>Eyespot</a:t>
            </a:r>
          </a:p>
          <a:p>
            <a:endParaRPr lang="en-GB" dirty="0">
              <a:solidFill>
                <a:srgbClr val="00CC00"/>
              </a:solidFill>
            </a:endParaRPr>
          </a:p>
          <a:p>
            <a:r>
              <a:rPr lang="en-GB" dirty="0" smtClean="0">
                <a:solidFill>
                  <a:srgbClr val="00CC00"/>
                </a:solidFill>
              </a:rPr>
              <a:t>Small storage vacuole</a:t>
            </a:r>
          </a:p>
          <a:p>
            <a:endParaRPr lang="en-GB" dirty="0">
              <a:solidFill>
                <a:srgbClr val="00CC00"/>
              </a:solidFill>
            </a:endParaRPr>
          </a:p>
          <a:p>
            <a:r>
              <a:rPr lang="en-GB" dirty="0" smtClean="0">
                <a:solidFill>
                  <a:srgbClr val="00CC00"/>
                </a:solidFill>
              </a:rPr>
              <a:t>Nucleus</a:t>
            </a:r>
          </a:p>
          <a:p>
            <a:endParaRPr lang="en-GB" dirty="0">
              <a:solidFill>
                <a:srgbClr val="00CC00"/>
              </a:solidFill>
            </a:endParaRPr>
          </a:p>
          <a:p>
            <a:r>
              <a:rPr lang="en-GB" dirty="0" smtClean="0">
                <a:solidFill>
                  <a:srgbClr val="00CC00"/>
                </a:solidFill>
              </a:rPr>
              <a:t>Chloroplast</a:t>
            </a:r>
          </a:p>
          <a:p>
            <a:endParaRPr lang="en-GB" dirty="0">
              <a:solidFill>
                <a:srgbClr val="00CC00"/>
              </a:solidFill>
            </a:endParaRPr>
          </a:p>
          <a:p>
            <a:r>
              <a:rPr lang="en-GB" dirty="0" smtClean="0">
                <a:solidFill>
                  <a:srgbClr val="00CC00"/>
                </a:solidFill>
              </a:rPr>
              <a:t>Cell surface membrane</a:t>
            </a:r>
          </a:p>
          <a:p>
            <a:endParaRPr lang="en-GB" dirty="0">
              <a:solidFill>
                <a:srgbClr val="00CC00"/>
              </a:solidFill>
            </a:endParaRPr>
          </a:p>
          <a:p>
            <a:r>
              <a:rPr lang="en-GB" dirty="0" smtClean="0">
                <a:solidFill>
                  <a:srgbClr val="00CC00"/>
                </a:solidFill>
              </a:rPr>
              <a:t>Cell wall</a:t>
            </a:r>
            <a:endParaRPr lang="en-GB" dirty="0">
              <a:solidFill>
                <a:srgbClr val="00CC00"/>
              </a:solidFill>
            </a:endParaRPr>
          </a:p>
        </p:txBody>
      </p:sp>
    </p:spTree>
    <p:extLst>
      <p:ext uri="{BB962C8B-B14F-4D97-AF65-F5344CB8AC3E}">
        <p14:creationId xmlns:p14="http://schemas.microsoft.com/office/powerpoint/2010/main" val="16351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44" y="105627"/>
            <a:ext cx="6562845" cy="830989"/>
          </a:xfrm>
          <a:prstGeom prst="rect">
            <a:avLst/>
          </a:prstGeom>
          <a:noFill/>
        </p:spPr>
        <p:txBody>
          <a:bodyPr wrap="square" lIns="91432" tIns="45716" rIns="91432" bIns="45716" rtlCol="0">
            <a:spAutoFit/>
          </a:bodyPr>
          <a:lstStyle/>
          <a:p>
            <a:pPr marL="0" marR="0" lvl="0" indent="0" algn="l" defTabSz="685732"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rgbClr val="FFFF00"/>
                </a:solidFill>
                <a:effectLst/>
                <a:uLnTx/>
                <a:uFillTx/>
                <a:latin typeface="Trebuchet MS" pitchFamily="34" charset="0"/>
                <a:ea typeface="+mn-ea"/>
                <a:cs typeface="+mn-cs"/>
              </a:rPr>
              <a:t>Learning Objectives</a:t>
            </a: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a:p>
            <a:pPr marL="198815" marR="0" lvl="0" indent="-198815" algn="l" defTabSz="685732"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a:ln>
                <a:noFill/>
              </a:ln>
              <a:solidFill>
                <a:srgbClr val="FFFF00"/>
              </a:solidFill>
              <a:effectLst/>
              <a:uLnTx/>
              <a:uFillTx/>
              <a:latin typeface="Trebuchet MS" pitchFamily="34" charset="0"/>
              <a:ea typeface="+mn-ea"/>
              <a:cs typeface="+mn-cs"/>
            </a:endParaRPr>
          </a:p>
        </p:txBody>
      </p:sp>
      <p:graphicFrame>
        <p:nvGraphicFramePr>
          <p:cNvPr id="10" name="Group 24"/>
          <p:cNvGraphicFramePr>
            <a:graphicFrameLocks noGrp="1"/>
          </p:cNvGraphicFramePr>
          <p:nvPr>
            <p:extLst/>
          </p:nvPr>
        </p:nvGraphicFramePr>
        <p:xfrm>
          <a:off x="101193" y="521121"/>
          <a:ext cx="8825948" cy="4719298"/>
        </p:xfrm>
        <a:graphic>
          <a:graphicData uri="http://schemas.openxmlformats.org/drawingml/2006/table">
            <a:tbl>
              <a:tblPr/>
              <a:tblGrid>
                <a:gridCol w="3469321">
                  <a:extLst>
                    <a:ext uri="{9D8B030D-6E8A-4147-A177-3AD203B41FA5}">
                      <a16:colId xmlns:a16="http://schemas.microsoft.com/office/drawing/2014/main" val="20000"/>
                    </a:ext>
                  </a:extLst>
                </a:gridCol>
                <a:gridCol w="2778035">
                  <a:extLst>
                    <a:ext uri="{9D8B030D-6E8A-4147-A177-3AD203B41FA5}">
                      <a16:colId xmlns:a16="http://schemas.microsoft.com/office/drawing/2014/main" val="20001"/>
                    </a:ext>
                  </a:extLst>
                </a:gridCol>
                <a:gridCol w="2578592">
                  <a:extLst>
                    <a:ext uri="{9D8B030D-6E8A-4147-A177-3AD203B41FA5}">
                      <a16:colId xmlns:a16="http://schemas.microsoft.com/office/drawing/2014/main" val="20002"/>
                    </a:ext>
                  </a:extLst>
                </a:gridCol>
              </a:tblGrid>
              <a:tr h="43682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Developing</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GB" sz="1600" b="1" kern="1200" dirty="0" smtClean="0">
                          <a:solidFill>
                            <a:schemeClr val="tx1"/>
                          </a:solidFill>
                          <a:effectLst/>
                          <a:latin typeface="+mn-lt"/>
                          <a:ea typeface="+mn-ea"/>
                          <a:cs typeface="+mn-cs"/>
                        </a:rPr>
                        <a:t>Securing</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GB" sz="1600" b="1" kern="1200" dirty="0" smtClean="0">
                          <a:solidFill>
                            <a:schemeClr val="tx1"/>
                          </a:solidFill>
                          <a:effectLst/>
                          <a:latin typeface="+mn-lt"/>
                          <a:ea typeface="+mn-ea"/>
                          <a:cs typeface="+mn-cs"/>
                        </a:rPr>
                        <a:t>Exceeding</a:t>
                      </a:r>
                      <a:endParaRPr kumimoji="0" lang="en-GB" sz="3200" b="1"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0"/>
                  </a:ext>
                </a:extLst>
              </a:tr>
              <a:tr h="3377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Must…</a:t>
                      </a:r>
                    </a:p>
                  </a:txBody>
                  <a:tcPr marL="68573" marR="68573" marT="34299" marB="342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1800" b="1" i="0" u="none" strike="noStrike" cap="none" normalizeH="0" baseline="0" dirty="0">
                          <a:ln>
                            <a:noFill/>
                          </a:ln>
                          <a:solidFill>
                            <a:schemeClr val="tx1"/>
                          </a:solidFill>
                          <a:effectLst/>
                          <a:latin typeface="Calibri" panose="020F0502020204030204" pitchFamily="34" charset="0"/>
                          <a:cs typeface="Arial" charset="0"/>
                        </a:rPr>
                        <a:t>Should…</a:t>
                      </a:r>
                    </a:p>
                  </a:txBody>
                  <a:tcPr marL="68573" marR="68573" marT="34299" marB="342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anose="020F0502020204030204" pitchFamily="34" charset="0"/>
                          <a:cs typeface="Arial" charset="0"/>
                        </a:rPr>
                        <a:t>Could…</a:t>
                      </a:r>
                    </a:p>
                  </a:txBody>
                  <a:tcPr marL="68573" marR="68573" marT="34299" marB="342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1"/>
                  </a:ext>
                </a:extLst>
              </a:tr>
              <a:tr h="3586752">
                <a:tc>
                  <a:txBody>
                    <a:bodyPr/>
                    <a:lstStyle/>
                    <a:p>
                      <a:r>
                        <a:rPr lang="en-GB" sz="1400" b="0" i="0" u="none" strike="noStrike" kern="1200" baseline="0" dirty="0" smtClean="0">
                          <a:solidFill>
                            <a:schemeClr val="tx1"/>
                          </a:solidFill>
                          <a:latin typeface="+mn-lt"/>
                          <a:ea typeface="+mn-ea"/>
                          <a:cs typeface="+mn-cs"/>
                        </a:rPr>
                        <a:t>Recall the conditions under which algae grow quickly.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Define feeding relationships in terms of energy flow.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how changes in a physical environmental factor affect the distribution of organisms.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Describe what happens in photosynthesis. </a:t>
                      </a: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Describe, identify and state the basic functions of common parts of </a:t>
                      </a:r>
                      <a:r>
                        <a:rPr lang="en-GB" sz="1400" b="0" i="0" u="none" strike="noStrike" kern="1200" baseline="0" dirty="0" err="1" smtClean="0">
                          <a:solidFill>
                            <a:schemeClr val="tx1"/>
                          </a:solidFill>
                          <a:latin typeface="+mn-lt"/>
                          <a:ea typeface="+mn-ea"/>
                          <a:cs typeface="+mn-cs"/>
                        </a:rPr>
                        <a:t>protoctist</a:t>
                      </a:r>
                      <a:r>
                        <a:rPr lang="en-GB" sz="1400" b="0" i="0" u="none" strike="noStrike" kern="1200" baseline="0" dirty="0" smtClean="0">
                          <a:solidFill>
                            <a:schemeClr val="tx1"/>
                          </a:solidFill>
                          <a:latin typeface="+mn-lt"/>
                          <a:ea typeface="+mn-ea"/>
                          <a:cs typeface="+mn-cs"/>
                        </a:rPr>
                        <a:t> cells (cell wall, flagella, cilia, pseudopods, cytoplasm, cell membrane, chloroplast, nucleus). </a:t>
                      </a:r>
                    </a:p>
                    <a:p>
                      <a:pPr marL="285750" lvl="0" indent="-285750">
                        <a:buFont typeface="Arial" panose="020B0604020202020204" pitchFamily="34" charset="0"/>
                        <a:buChar char="•"/>
                      </a:pPr>
                      <a:endParaRPr lang="en-GB" sz="1400" kern="1200" dirty="0" smtClean="0">
                        <a:solidFill>
                          <a:schemeClr val="tx1"/>
                        </a:solidFill>
                        <a:effectLst/>
                        <a:latin typeface="+mn-lt"/>
                        <a:ea typeface="+mn-ea"/>
                        <a:cs typeface="+mn-cs"/>
                      </a:endParaRPr>
                    </a:p>
                  </a:txBody>
                  <a:tcPr marL="68573" marR="68573" marT="34299" marB="342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endParaRPr lang="en-GB" sz="1400" b="0" i="0" u="none" strike="noStrike" kern="1200" baseline="0" dirty="0" smtClean="0">
                        <a:solidFill>
                          <a:schemeClr val="tx1"/>
                        </a:solidFill>
                        <a:latin typeface="+mn-lt"/>
                        <a:ea typeface="+mn-ea"/>
                        <a:cs typeface="+mn-cs"/>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the functions of light and chlorophyll in photosynthesis (in terms of energy transfer). </a:t>
                      </a:r>
                    </a:p>
                    <a:p>
                      <a:endParaRPr lang="en-GB" sz="1400" b="1" i="0" u="none" strike="noStrike" kern="1200" baseline="0" dirty="0" smtClean="0">
                        <a:solidFill>
                          <a:schemeClr val="tx1"/>
                        </a:solidFill>
                        <a:latin typeface="+mn-lt"/>
                        <a:ea typeface="+mn-ea"/>
                        <a:cs typeface="+mn-cs"/>
                      </a:endParaRPr>
                    </a:p>
                    <a:p>
                      <a:endParaRPr lang="en-GB" sz="1400" b="1" i="0" u="none" strike="noStrike" kern="1200" baseline="0" dirty="0" smtClean="0">
                        <a:solidFill>
                          <a:schemeClr val="tx1"/>
                        </a:solidFill>
                        <a:latin typeface="+mn-lt"/>
                        <a:ea typeface="+mn-ea"/>
                        <a:cs typeface="+mn-cs"/>
                      </a:endParaRPr>
                    </a:p>
                    <a:p>
                      <a:endParaRPr lang="en-GB" sz="1400" b="1" i="0" u="none" strike="noStrike" kern="1200" baseline="0" dirty="0" smtClean="0">
                        <a:solidFill>
                          <a:schemeClr val="tx1"/>
                        </a:solidFill>
                        <a:latin typeface="+mn-lt"/>
                        <a:ea typeface="+mn-ea"/>
                        <a:cs typeface="+mn-cs"/>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Model photosynthesis using a word equation. </a:t>
                      </a:r>
                    </a:p>
                    <a:p>
                      <a:pPr marL="0" lvl="0" indent="0">
                        <a:buFont typeface="Arial" panose="020B0604020202020204" pitchFamily="34" charset="0"/>
                        <a:buNone/>
                      </a:pPr>
                      <a:endParaRPr kumimoji="0" lang="en-GB" sz="1600" b="0" i="0" u="none" strike="noStrike" cap="none" normalizeH="0" baseline="0" dirty="0">
                        <a:ln>
                          <a:noFill/>
                        </a:ln>
                        <a:solidFill>
                          <a:schemeClr val="tx1"/>
                        </a:solidFill>
                        <a:effectLst/>
                        <a:latin typeface="Calibri" panose="020F0502020204030204" pitchFamily="34" charset="0"/>
                        <a:cs typeface="Arial" charset="0"/>
                      </a:endParaRPr>
                    </a:p>
                  </a:txBody>
                  <a:tcPr marL="68573" marR="68573" marT="34299" marB="342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endParaRPr lang="en-GB" sz="1400" b="0" i="0" u="none" strike="noStrike" kern="1200" baseline="0" dirty="0" smtClean="0">
                        <a:solidFill>
                          <a:schemeClr val="tx1"/>
                        </a:solidFill>
                        <a:latin typeface="+mn-lt"/>
                        <a:ea typeface="+mn-ea"/>
                        <a:cs typeface="+mn-cs"/>
                      </a:endParaRPr>
                    </a:p>
                    <a:p>
                      <a:r>
                        <a:rPr lang="en-GB" sz="1400" b="0" i="0" u="none" strike="noStrike" kern="1200" baseline="0" dirty="0" smtClean="0">
                          <a:solidFill>
                            <a:schemeClr val="tx1"/>
                          </a:solidFill>
                          <a:latin typeface="+mn-lt"/>
                          <a:ea typeface="+mn-ea"/>
                          <a:cs typeface="+mn-cs"/>
                        </a:rPr>
                        <a:t>Explain how eutrophication occurs and the problems associated with eutrophication in an aquatic environment.</a:t>
                      </a:r>
                    </a:p>
                    <a:p>
                      <a:pPr marL="342900" lvl="0" indent="-342900">
                        <a:lnSpc>
                          <a:spcPct val="107000"/>
                        </a:lnSpc>
                        <a:spcAft>
                          <a:spcPts val="0"/>
                        </a:spcAft>
                        <a:buFont typeface="Symbol" panose="05050102010706020507" pitchFamily="18" charset="2"/>
                        <a:buChar char=""/>
                      </a:pP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8573" marR="68573" marT="34299" marB="342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2"/>
                  </a:ext>
                </a:extLst>
              </a:tr>
            </a:tbl>
          </a:graphicData>
        </a:graphic>
      </p:graphicFrame>
      <p:grpSp>
        <p:nvGrpSpPr>
          <p:cNvPr id="11" name="Group 5"/>
          <p:cNvGrpSpPr>
            <a:grpSpLocks/>
          </p:cNvGrpSpPr>
          <p:nvPr/>
        </p:nvGrpSpPr>
        <p:grpSpPr bwMode="auto">
          <a:xfrm>
            <a:off x="8516818" y="48256"/>
            <a:ext cx="569894" cy="689772"/>
            <a:chOff x="2213" y="1095"/>
            <a:chExt cx="300" cy="363"/>
          </a:xfrm>
        </p:grpSpPr>
        <p:grpSp>
          <p:nvGrpSpPr>
            <p:cNvPr id="12" name="Group 6"/>
            <p:cNvGrpSpPr>
              <a:grpSpLocks/>
            </p:cNvGrpSpPr>
            <p:nvPr/>
          </p:nvGrpSpPr>
          <p:grpSpPr bwMode="auto">
            <a:xfrm>
              <a:off x="2289" y="1118"/>
              <a:ext cx="141" cy="78"/>
              <a:chOff x="2289" y="1118"/>
              <a:chExt cx="141" cy="78"/>
            </a:xfrm>
          </p:grpSpPr>
          <p:sp>
            <p:nvSpPr>
              <p:cNvPr id="14" name="Rectangle 7"/>
              <p:cNvSpPr>
                <a:spLocks noChangeArrowheads="1"/>
              </p:cNvSpPr>
              <p:nvPr/>
            </p:nvSpPr>
            <p:spPr bwMode="auto">
              <a:xfrm>
                <a:off x="2289" y="1137"/>
                <a:ext cx="141" cy="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sp>
            <p:nvSpPr>
              <p:cNvPr id="15" name="Freeform 8"/>
              <p:cNvSpPr>
                <a:spLocks/>
              </p:cNvSpPr>
              <p:nvPr/>
            </p:nvSpPr>
            <p:spPr bwMode="auto">
              <a:xfrm>
                <a:off x="2292" y="1118"/>
                <a:ext cx="137" cy="19"/>
              </a:xfrm>
              <a:custGeom>
                <a:avLst/>
                <a:gdLst>
                  <a:gd name="T0" fmla="*/ 0 w 137"/>
                  <a:gd name="T1" fmla="*/ 19 h 19"/>
                  <a:gd name="T2" fmla="*/ 26 w 137"/>
                  <a:gd name="T3" fmla="*/ 19 h 19"/>
                  <a:gd name="T4" fmla="*/ 47 w 137"/>
                  <a:gd name="T5" fmla="*/ 4 h 19"/>
                  <a:gd name="T6" fmla="*/ 60 w 137"/>
                  <a:gd name="T7" fmla="*/ 0 h 19"/>
                  <a:gd name="T8" fmla="*/ 77 w 137"/>
                  <a:gd name="T9" fmla="*/ 0 h 19"/>
                  <a:gd name="T10" fmla="*/ 92 w 137"/>
                  <a:gd name="T11" fmla="*/ 7 h 19"/>
                  <a:gd name="T12" fmla="*/ 102 w 137"/>
                  <a:gd name="T13" fmla="*/ 12 h 19"/>
                  <a:gd name="T14" fmla="*/ 111 w 137"/>
                  <a:gd name="T15" fmla="*/ 16 h 19"/>
                  <a:gd name="T16" fmla="*/ 122 w 137"/>
                  <a:gd name="T17" fmla="*/ 18 h 19"/>
                  <a:gd name="T18" fmla="*/ 137 w 1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9">
                    <a:moveTo>
                      <a:pt x="0" y="19"/>
                    </a:moveTo>
                    <a:lnTo>
                      <a:pt x="26" y="19"/>
                    </a:lnTo>
                    <a:lnTo>
                      <a:pt x="47" y="4"/>
                    </a:lnTo>
                    <a:lnTo>
                      <a:pt x="60" y="0"/>
                    </a:lnTo>
                    <a:lnTo>
                      <a:pt x="77" y="0"/>
                    </a:lnTo>
                    <a:lnTo>
                      <a:pt x="92" y="7"/>
                    </a:lnTo>
                    <a:lnTo>
                      <a:pt x="102" y="12"/>
                    </a:lnTo>
                    <a:lnTo>
                      <a:pt x="111" y="16"/>
                    </a:lnTo>
                    <a:lnTo>
                      <a:pt x="122" y="18"/>
                    </a:lnTo>
                    <a:lnTo>
                      <a:pt x="137" y="19"/>
                    </a:ln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732" rtl="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omic Sans MS" panose="030F0702030302020204" pitchFamily="66" charset="0"/>
                  <a:ea typeface="+mn-ea"/>
                  <a:cs typeface="+mn-cs"/>
                </a:endParaRPr>
              </a:p>
            </p:txBody>
          </p:sp>
        </p:grpSp>
        <p:pic>
          <p:nvPicPr>
            <p:cNvPr id="13" name="Picture 9" descr="Best School bad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 y="1095"/>
              <a:ext cx="300" cy="36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L-Shape 1"/>
          <p:cNvSpPr/>
          <p:nvPr/>
        </p:nvSpPr>
        <p:spPr>
          <a:xfrm rot="19779088">
            <a:off x="2786743" y="4702629"/>
            <a:ext cx="722812" cy="1970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9019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206" t="11787" r="20981" b="30424"/>
          <a:stretch/>
        </p:blipFill>
        <p:spPr>
          <a:xfrm>
            <a:off x="0" y="212116"/>
            <a:ext cx="4313816" cy="2554470"/>
          </a:xfrm>
          <a:prstGeom prst="rect">
            <a:avLst/>
          </a:prstGeom>
        </p:spPr>
      </p:pic>
      <p:pic>
        <p:nvPicPr>
          <p:cNvPr id="4" name="Picture 3"/>
          <p:cNvPicPr>
            <a:picLocks noChangeAspect="1"/>
          </p:cNvPicPr>
          <p:nvPr/>
        </p:nvPicPr>
        <p:blipFill>
          <a:blip r:embed="rId3"/>
          <a:stretch>
            <a:fillRect/>
          </a:stretch>
        </p:blipFill>
        <p:spPr>
          <a:xfrm>
            <a:off x="4712993" y="212115"/>
            <a:ext cx="4209298" cy="2746237"/>
          </a:xfrm>
          <a:prstGeom prst="rect">
            <a:avLst/>
          </a:prstGeom>
        </p:spPr>
      </p:pic>
      <p:sp>
        <p:nvSpPr>
          <p:cNvPr id="5" name="AutoShape 18"/>
          <p:cNvSpPr>
            <a:spLocks noChangeArrowheads="1"/>
          </p:cNvSpPr>
          <p:nvPr/>
        </p:nvSpPr>
        <p:spPr bwMode="auto">
          <a:xfrm>
            <a:off x="734450" y="3087444"/>
            <a:ext cx="2844915" cy="1564463"/>
          </a:xfrm>
          <a:prstGeom prst="cloudCallout">
            <a:avLst>
              <a:gd name="adj1" fmla="val -66938"/>
              <a:gd name="adj2" fmla="val -39173"/>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How is the algae cell similar to a plant cell?</a:t>
            </a:r>
            <a:endParaRPr lang="en-GB" altLang="en-US" sz="1800" dirty="0">
              <a:solidFill>
                <a:srgbClr val="000000"/>
              </a:solidFill>
              <a:latin typeface="Arial" panose="020B0604020202020204" pitchFamily="34" charset="0"/>
            </a:endParaRPr>
          </a:p>
        </p:txBody>
      </p:sp>
      <p:sp>
        <p:nvSpPr>
          <p:cNvPr id="6" name="AutoShape 18"/>
          <p:cNvSpPr>
            <a:spLocks noChangeArrowheads="1"/>
          </p:cNvSpPr>
          <p:nvPr/>
        </p:nvSpPr>
        <p:spPr bwMode="auto">
          <a:xfrm>
            <a:off x="4630511" y="3087444"/>
            <a:ext cx="2844915" cy="1564463"/>
          </a:xfrm>
          <a:prstGeom prst="cloudCallout">
            <a:avLst>
              <a:gd name="adj1" fmla="val 57469"/>
              <a:gd name="adj2" fmla="val -76305"/>
            </a:avLst>
          </a:prstGeom>
          <a:gradFill rotWithShape="1">
            <a:gsLst>
              <a:gs pos="0">
                <a:schemeClr val="bg1"/>
              </a:gs>
              <a:gs pos="100000">
                <a:srgbClr val="CCCCFF"/>
              </a:gs>
            </a:gsLst>
            <a:path path="rect">
              <a:fillToRect l="50000" t="50000" r="50000" b="50000"/>
            </a:path>
          </a:gradFill>
          <a:ln w="9525">
            <a:solidFill>
              <a:schemeClr val="tx1"/>
            </a:solidFill>
            <a:round/>
            <a:headEnd/>
            <a:tailEnd/>
          </a:ln>
        </p:spPr>
        <p:txBody>
          <a:bodyPr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GB" altLang="en-US" sz="1800" dirty="0" smtClean="0">
                <a:solidFill>
                  <a:srgbClr val="000000"/>
                </a:solidFill>
                <a:latin typeface="Arial" panose="020B0604020202020204" pitchFamily="34" charset="0"/>
              </a:rPr>
              <a:t>What can you remember </a:t>
            </a:r>
            <a:r>
              <a:rPr lang="en-GB" altLang="en-US" sz="1800" smtClean="0">
                <a:solidFill>
                  <a:srgbClr val="000000"/>
                </a:solidFill>
                <a:latin typeface="Arial" panose="020B0604020202020204" pitchFamily="34" charset="0"/>
              </a:rPr>
              <a:t>about photosynthesis?</a:t>
            </a:r>
            <a:endParaRPr lang="en-GB" altLang="en-US"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23165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1"/>
          <p:cNvSpPr>
            <a:spLocks noChangeArrowheads="1"/>
          </p:cNvSpPr>
          <p:nvPr/>
        </p:nvSpPr>
        <p:spPr bwMode="auto">
          <a:xfrm>
            <a:off x="113211" y="67779"/>
            <a:ext cx="9030789" cy="846622"/>
          </a:xfrm>
          <a:prstGeom prst="roundRect">
            <a:avLst>
              <a:gd name="adj" fmla="val 6856"/>
            </a:avLst>
          </a:prstGeom>
          <a:gradFill rotWithShape="1">
            <a:gsLst>
              <a:gs pos="0">
                <a:srgbClr val="3399FF"/>
              </a:gs>
              <a:gs pos="100000">
                <a:srgbClr val="BBE0E3"/>
              </a:gs>
            </a:gsLst>
            <a:lin ang="5400000" scaled="1"/>
          </a:gradFill>
          <a:ln w="25400">
            <a:solidFill>
              <a:srgbClr val="000080"/>
            </a:solidFill>
            <a:round/>
            <a:headEnd/>
            <a:tailEnd/>
          </a:ln>
        </p:spPr>
        <p:txBody>
          <a:bodyPr/>
          <a:lstStyle>
            <a:lvl1pPr marL="354013" indent="-3540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65510" marR="0" lvl="0" indent="-265510" defTabSz="685800" eaLnBrk="1" fontAlgn="base" latinLnBrk="0" hangingPunct="1">
              <a:lnSpc>
                <a:spcPct val="100000"/>
              </a:lnSpc>
              <a:spcBef>
                <a:spcPct val="0"/>
              </a:spcBef>
              <a:spcAft>
                <a:spcPct val="0"/>
              </a:spcAft>
              <a:buClrTx/>
              <a:buSzTx/>
              <a:buFont typeface="Wingdings 2" panose="05020102010507070707" pitchFamily="18" charset="2"/>
              <a:buChar char="!"/>
              <a:tabLst/>
              <a:defRPr/>
            </a:pPr>
            <a:r>
              <a:rPr lang="en-GB" altLang="en-US" sz="1800" kern="0" dirty="0" smtClean="0">
                <a:solidFill>
                  <a:srgbClr val="000000"/>
                </a:solidFill>
                <a:cs typeface="Arial" panose="020B0604020202020204" pitchFamily="34" charset="0"/>
                <a:sym typeface="Wingdings" panose="05000000000000000000" pitchFamily="2" charset="2"/>
              </a:rPr>
              <a:t>Watch the following two videos and answer the questions below:</a:t>
            </a:r>
          </a:p>
          <a:p>
            <a:pPr marL="0" lvl="0" indent="0" defTabSz="685800" fontAlgn="base">
              <a:spcBef>
                <a:spcPct val="0"/>
              </a:spcBef>
              <a:spcAft>
                <a:spcPct val="0"/>
              </a:spcAft>
              <a:buNone/>
              <a:defRPr/>
            </a:pPr>
            <a:r>
              <a:rPr lang="en-GB" sz="1200" dirty="0">
                <a:hlinkClick r:id="rId2"/>
              </a:rPr>
              <a:t>https://www.twig-world.com/film/photosynthesis-1186</a:t>
            </a:r>
            <a:r>
              <a:rPr lang="en-GB" sz="1200" dirty="0" smtClean="0">
                <a:hlinkClick r:id="rId2"/>
              </a:rPr>
              <a:t>/</a:t>
            </a:r>
            <a:endParaRPr lang="en-GB" sz="1200" dirty="0" smtClean="0"/>
          </a:p>
          <a:p>
            <a:pPr marL="0" lvl="0" indent="0" defTabSz="685800" fontAlgn="base">
              <a:spcBef>
                <a:spcPct val="0"/>
              </a:spcBef>
              <a:spcAft>
                <a:spcPct val="0"/>
              </a:spcAft>
              <a:buNone/>
              <a:defRPr/>
            </a:pPr>
            <a:r>
              <a:rPr lang="en-GB" sz="1200" dirty="0">
                <a:hlinkClick r:id="rId3"/>
              </a:rPr>
              <a:t>https://www.twig-world.com/film/algae-1200/</a:t>
            </a:r>
            <a:endParaRPr lang="en-GB" altLang="en-US" sz="1200" kern="0" dirty="0" smtClean="0">
              <a:solidFill>
                <a:srgbClr val="000000"/>
              </a:solidFill>
              <a:cs typeface="Arial" panose="020B0604020202020204" pitchFamily="34" charset="0"/>
              <a:sym typeface="Wingdings" panose="05000000000000000000" pitchFamily="2" charset="2"/>
            </a:endParaRPr>
          </a:p>
        </p:txBody>
      </p:sp>
      <p:sp>
        <p:nvSpPr>
          <p:cNvPr id="3" name="TextBox 2"/>
          <p:cNvSpPr txBox="1"/>
          <p:nvPr/>
        </p:nvSpPr>
        <p:spPr>
          <a:xfrm>
            <a:off x="226423" y="914401"/>
            <a:ext cx="5878286" cy="3385542"/>
          </a:xfrm>
          <a:prstGeom prst="rect">
            <a:avLst/>
          </a:prstGeom>
          <a:noFill/>
        </p:spPr>
        <p:txBody>
          <a:bodyPr wrap="square" rtlCol="0">
            <a:spAutoFit/>
          </a:bodyPr>
          <a:lstStyle/>
          <a:p>
            <a:pPr marL="342900" indent="-342900">
              <a:buAutoNum type="arabicParenR"/>
            </a:pPr>
            <a:r>
              <a:rPr lang="en-GB" sz="2000" dirty="0" smtClean="0"/>
              <a:t>What is photosynthesis?</a:t>
            </a:r>
          </a:p>
          <a:p>
            <a:pPr marL="342900" indent="-342900">
              <a:buAutoNum type="arabicParenR"/>
            </a:pPr>
            <a:endParaRPr lang="en-GB" sz="2000" dirty="0" smtClean="0"/>
          </a:p>
          <a:p>
            <a:pPr marL="342900" indent="-342900">
              <a:buAutoNum type="arabicParenR"/>
            </a:pPr>
            <a:endParaRPr lang="en-GB" sz="2000" dirty="0"/>
          </a:p>
          <a:p>
            <a:pPr marL="342900" indent="-342900">
              <a:buAutoNum type="arabicParenR"/>
            </a:pPr>
            <a:r>
              <a:rPr lang="en-GB" sz="2000" dirty="0" smtClean="0"/>
              <a:t>What is the word equation for photosynthesis?</a:t>
            </a:r>
          </a:p>
          <a:p>
            <a:pPr marL="342900" indent="-342900">
              <a:buAutoNum type="arabicParenR"/>
            </a:pPr>
            <a:endParaRPr lang="en-GB" sz="2000" dirty="0" smtClean="0"/>
          </a:p>
          <a:p>
            <a:pPr marL="342900" indent="-342900">
              <a:buAutoNum type="arabicParenR"/>
            </a:pPr>
            <a:endParaRPr lang="en-GB" sz="2000" dirty="0"/>
          </a:p>
          <a:p>
            <a:pPr marL="342900" indent="-342900">
              <a:buAutoNum type="arabicParenR"/>
            </a:pPr>
            <a:r>
              <a:rPr lang="en-GB" sz="2000" dirty="0" smtClean="0"/>
              <a:t>Why do algae and plants need chlorophyll and light for photosynthesis?</a:t>
            </a:r>
          </a:p>
          <a:p>
            <a:pPr marL="342900" indent="-342900">
              <a:buAutoNum type="arabicParenR"/>
            </a:pPr>
            <a:endParaRPr lang="en-GB" sz="2000" dirty="0"/>
          </a:p>
          <a:p>
            <a:endParaRPr lang="en-GB" sz="2000" dirty="0"/>
          </a:p>
          <a:p>
            <a:pPr marL="342900" indent="-342900">
              <a:buAutoNum type="arabicParenR"/>
            </a:pPr>
            <a:endParaRPr lang="en-GB" dirty="0"/>
          </a:p>
        </p:txBody>
      </p:sp>
      <p:sp>
        <p:nvSpPr>
          <p:cNvPr id="4" name="TextBox 3"/>
          <p:cNvSpPr txBox="1"/>
          <p:nvPr/>
        </p:nvSpPr>
        <p:spPr>
          <a:xfrm>
            <a:off x="696686" y="1245326"/>
            <a:ext cx="7959634" cy="646331"/>
          </a:xfrm>
          <a:prstGeom prst="rect">
            <a:avLst/>
          </a:prstGeom>
          <a:noFill/>
        </p:spPr>
        <p:txBody>
          <a:bodyPr wrap="square" rtlCol="0">
            <a:spAutoFit/>
          </a:bodyPr>
          <a:lstStyle/>
          <a:p>
            <a:r>
              <a:rPr lang="en-GB" sz="1800" dirty="0" smtClean="0">
                <a:solidFill>
                  <a:srgbClr val="00CC00"/>
                </a:solidFill>
              </a:rPr>
              <a:t>A chemical reaction by </a:t>
            </a:r>
            <a:r>
              <a:rPr lang="en-GB" sz="1800" dirty="0">
                <a:solidFill>
                  <a:srgbClr val="00CC00"/>
                </a:solidFill>
              </a:rPr>
              <a:t>which </a:t>
            </a:r>
            <a:r>
              <a:rPr lang="en-GB" sz="1800" dirty="0" smtClean="0">
                <a:solidFill>
                  <a:srgbClr val="00CC00"/>
                </a:solidFill>
              </a:rPr>
              <a:t>organisms with chloroplasts </a:t>
            </a:r>
            <a:r>
              <a:rPr lang="en-GB" sz="1800" dirty="0">
                <a:solidFill>
                  <a:srgbClr val="00CC00"/>
                </a:solidFill>
              </a:rPr>
              <a:t>are able make their own </a:t>
            </a:r>
            <a:r>
              <a:rPr lang="en-GB" sz="1800" dirty="0" smtClean="0">
                <a:solidFill>
                  <a:srgbClr val="00CC00"/>
                </a:solidFill>
              </a:rPr>
              <a:t>food (GLUCOSE) </a:t>
            </a:r>
            <a:r>
              <a:rPr lang="en-GB" sz="1800" dirty="0">
                <a:solidFill>
                  <a:srgbClr val="00CC00"/>
                </a:solidFill>
              </a:rPr>
              <a:t>using </a:t>
            </a:r>
            <a:r>
              <a:rPr lang="en-GB" sz="1800" dirty="0" smtClean="0">
                <a:solidFill>
                  <a:srgbClr val="00CC00"/>
                </a:solidFill>
              </a:rPr>
              <a:t>carbon </a:t>
            </a:r>
            <a:r>
              <a:rPr lang="en-GB" sz="1800" dirty="0">
                <a:solidFill>
                  <a:srgbClr val="00CC00"/>
                </a:solidFill>
              </a:rPr>
              <a:t>dioxide, water, and the energy from </a:t>
            </a:r>
            <a:r>
              <a:rPr lang="en-GB" sz="1800" dirty="0" smtClean="0">
                <a:solidFill>
                  <a:srgbClr val="00CC00"/>
                </a:solidFill>
              </a:rPr>
              <a:t>sunlight.</a:t>
            </a:r>
            <a:endParaRPr lang="en-GB" sz="1800" dirty="0">
              <a:solidFill>
                <a:srgbClr val="00CC00"/>
              </a:solidFill>
            </a:endParaRPr>
          </a:p>
        </p:txBody>
      </p:sp>
      <p:sp>
        <p:nvSpPr>
          <p:cNvPr id="5" name="TextBox 4"/>
          <p:cNvSpPr txBox="1"/>
          <p:nvPr/>
        </p:nvSpPr>
        <p:spPr>
          <a:xfrm>
            <a:off x="648788" y="2141692"/>
            <a:ext cx="7959634" cy="461665"/>
          </a:xfrm>
          <a:prstGeom prst="rect">
            <a:avLst/>
          </a:prstGeom>
          <a:noFill/>
        </p:spPr>
        <p:txBody>
          <a:bodyPr wrap="square" rtlCol="0">
            <a:spAutoFit/>
          </a:bodyPr>
          <a:lstStyle/>
          <a:p>
            <a:r>
              <a:rPr lang="en-GB" sz="2400" b="1" dirty="0">
                <a:solidFill>
                  <a:srgbClr val="00CC00"/>
                </a:solidFill>
              </a:rPr>
              <a:t>Carbon dioxide + </a:t>
            </a:r>
            <a:r>
              <a:rPr lang="en-GB" sz="2400" b="1" dirty="0" smtClean="0">
                <a:solidFill>
                  <a:srgbClr val="00CC00"/>
                </a:solidFill>
              </a:rPr>
              <a:t>Water                              </a:t>
            </a:r>
            <a:r>
              <a:rPr lang="en-GB" sz="2400" b="1" dirty="0">
                <a:solidFill>
                  <a:srgbClr val="00CC00"/>
                </a:solidFill>
              </a:rPr>
              <a:t>G</a:t>
            </a:r>
            <a:r>
              <a:rPr lang="en-GB" sz="2400" b="1" dirty="0" smtClean="0">
                <a:solidFill>
                  <a:srgbClr val="00CC00"/>
                </a:solidFill>
              </a:rPr>
              <a:t>lucose </a:t>
            </a:r>
            <a:r>
              <a:rPr lang="en-GB" sz="2400" b="1" dirty="0">
                <a:solidFill>
                  <a:srgbClr val="00CC00"/>
                </a:solidFill>
              </a:rPr>
              <a:t>+ </a:t>
            </a:r>
            <a:r>
              <a:rPr lang="en-GB" sz="2400" b="1" dirty="0" smtClean="0">
                <a:solidFill>
                  <a:srgbClr val="00CC00"/>
                </a:solidFill>
              </a:rPr>
              <a:t>Oxygen</a:t>
            </a:r>
            <a:endParaRPr lang="en-GB" sz="3200" dirty="0">
              <a:solidFill>
                <a:srgbClr val="00CC00"/>
              </a:solidFill>
            </a:endParaRPr>
          </a:p>
        </p:txBody>
      </p:sp>
      <p:cxnSp>
        <p:nvCxnSpPr>
          <p:cNvPr id="7" name="Straight Arrow Connector 6"/>
          <p:cNvCxnSpPr/>
          <p:nvPr/>
        </p:nvCxnSpPr>
        <p:spPr>
          <a:xfrm>
            <a:off x="3762103" y="2403566"/>
            <a:ext cx="1863634" cy="0"/>
          </a:xfrm>
          <a:prstGeom prst="straightConnector1">
            <a:avLst/>
          </a:prstGeom>
          <a:ln w="28575">
            <a:solidFill>
              <a:srgbClr val="00CC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12" descr="stick_figure_drawing_three_check_marks_300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80485" y="2141692"/>
            <a:ext cx="1050302" cy="175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46002" y="3416900"/>
            <a:ext cx="7959634" cy="1200329"/>
          </a:xfrm>
          <a:prstGeom prst="rect">
            <a:avLst/>
          </a:prstGeom>
          <a:noFill/>
        </p:spPr>
        <p:txBody>
          <a:bodyPr wrap="square" rtlCol="0">
            <a:spAutoFit/>
          </a:bodyPr>
          <a:lstStyle/>
          <a:p>
            <a:r>
              <a:rPr lang="en-GB" sz="1800" dirty="0" smtClean="0">
                <a:solidFill>
                  <a:srgbClr val="00CC00"/>
                </a:solidFill>
              </a:rPr>
              <a:t>The </a:t>
            </a:r>
            <a:r>
              <a:rPr lang="en-GB" sz="1800" dirty="0">
                <a:solidFill>
                  <a:srgbClr val="00CC00"/>
                </a:solidFill>
              </a:rPr>
              <a:t>green pigment </a:t>
            </a:r>
            <a:r>
              <a:rPr lang="en-GB" sz="1800" dirty="0" smtClean="0">
                <a:solidFill>
                  <a:srgbClr val="00CC00"/>
                </a:solidFill>
              </a:rPr>
              <a:t>chlorophyll traps and absorbs energy from light.</a:t>
            </a:r>
          </a:p>
          <a:p>
            <a:endParaRPr lang="en-GB" sz="1800" dirty="0" smtClean="0">
              <a:solidFill>
                <a:srgbClr val="00CC00"/>
              </a:solidFill>
            </a:endParaRPr>
          </a:p>
          <a:p>
            <a:r>
              <a:rPr lang="en-GB" sz="1800" dirty="0" smtClean="0">
                <a:solidFill>
                  <a:srgbClr val="00CC00"/>
                </a:solidFill>
              </a:rPr>
              <a:t>Light provides the energy for a reaction to occur between carbon dioxide and water to make glucose.</a:t>
            </a:r>
            <a:endParaRPr lang="en-GB" sz="1800" dirty="0">
              <a:solidFill>
                <a:srgbClr val="00CC00"/>
              </a:solidFill>
            </a:endParaRPr>
          </a:p>
        </p:txBody>
      </p:sp>
    </p:spTree>
    <p:extLst>
      <p:ext uri="{BB962C8B-B14F-4D97-AF65-F5344CB8AC3E}">
        <p14:creationId xmlns:p14="http://schemas.microsoft.com/office/powerpoint/2010/main" val="412144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Default Design">
  <a:themeElements>
    <a:clrScheme name="Biology ESWS">
      <a:dk1>
        <a:srgbClr val="000000"/>
      </a:dk1>
      <a:lt1>
        <a:srgbClr val="FFFFFF"/>
      </a:lt1>
      <a:dk2>
        <a:srgbClr val="000000"/>
      </a:dk2>
      <a:lt2>
        <a:srgbClr val="808080"/>
      </a:lt2>
      <a:accent1>
        <a:srgbClr val="C3C300"/>
      </a:accent1>
      <a:accent2>
        <a:srgbClr val="636825"/>
      </a:accent2>
      <a:accent3>
        <a:srgbClr val="FFFFFF"/>
      </a:accent3>
      <a:accent4>
        <a:srgbClr val="000000"/>
      </a:accent4>
      <a:accent5>
        <a:srgbClr val="DBD600"/>
      </a:accent5>
      <a:accent6>
        <a:srgbClr val="444719"/>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2314</TotalTime>
  <Words>2239</Words>
  <Application>Microsoft Office PowerPoint</Application>
  <PresentationFormat>On-screen Show (16:9)</PresentationFormat>
  <Paragraphs>386</Paragraphs>
  <Slides>44</Slides>
  <Notes>13</Notes>
  <HiddenSlides>0</HiddenSlides>
  <MMClips>0</MMClips>
  <ScaleCrop>false</ScaleCrop>
  <HeadingPairs>
    <vt:vector size="8" baseType="variant">
      <vt:variant>
        <vt:lpstr>Fonts Used</vt:lpstr>
      </vt:variant>
      <vt:variant>
        <vt:i4>10</vt:i4>
      </vt:variant>
      <vt:variant>
        <vt:lpstr>Theme</vt:lpstr>
      </vt:variant>
      <vt:variant>
        <vt:i4>14</vt:i4>
      </vt:variant>
      <vt:variant>
        <vt:lpstr>Embedded OLE Servers</vt:lpstr>
      </vt:variant>
      <vt:variant>
        <vt:i4>1</vt:i4>
      </vt:variant>
      <vt:variant>
        <vt:lpstr>Slide Titles</vt:lpstr>
      </vt:variant>
      <vt:variant>
        <vt:i4>44</vt:i4>
      </vt:variant>
    </vt:vector>
  </HeadingPairs>
  <TitlesOfParts>
    <vt:vector size="69" baseType="lpstr">
      <vt:lpstr>Arial</vt:lpstr>
      <vt:lpstr>Arial Black</vt:lpstr>
      <vt:lpstr>Calibri</vt:lpstr>
      <vt:lpstr>Comic Sans MS</vt:lpstr>
      <vt:lpstr>Symbol</vt:lpstr>
      <vt:lpstr>Trebuchet MS</vt:lpstr>
      <vt:lpstr>Verdana</vt:lpstr>
      <vt:lpstr>Webdings</vt:lpstr>
      <vt:lpstr>Wingdings</vt:lpstr>
      <vt:lpstr>Wingdings 2</vt:lpstr>
      <vt:lpstr>Office Theme</vt:lpstr>
      <vt:lpstr>Default Design</vt:lpstr>
      <vt:lpstr>1_Office Theme</vt:lpstr>
      <vt:lpstr>4_Default Design</vt:lpstr>
      <vt:lpstr>2_Default Design</vt:lpstr>
      <vt:lpstr>2_Office Theme</vt:lpstr>
      <vt:lpstr>6_Default Design</vt:lpstr>
      <vt:lpstr>3_Office Theme</vt:lpstr>
      <vt:lpstr>4_Office Theme</vt:lpstr>
      <vt:lpstr>5_Office Theme</vt:lpstr>
      <vt:lpstr>5_Default Design</vt:lpstr>
      <vt:lpstr>3_Default Design</vt:lpstr>
      <vt:lpstr>7_Default Design</vt:lpstr>
      <vt:lpstr>8_Default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 . . .</vt:lpstr>
      <vt:lpstr>PowerPoint Presentation</vt:lpstr>
      <vt:lpstr>Requisitions</vt:lpstr>
      <vt:lpstr>Glossary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B</dc:creator>
  <cp:lastModifiedBy>S Bijle</cp:lastModifiedBy>
  <cp:revision>272</cp:revision>
  <dcterms:created xsi:type="dcterms:W3CDTF">2014-04-16T12:42:19Z</dcterms:created>
  <dcterms:modified xsi:type="dcterms:W3CDTF">2019-05-21T15:55:50Z</dcterms:modified>
</cp:coreProperties>
</file>