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B400B-8857-47CB-BE3A-B98F56C87A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5D924B-B0CF-4031-96A6-73EC0254E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9A9497-F66E-4F28-BA8E-45AFF0CA38C7}"/>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5" name="Footer Placeholder 4">
            <a:extLst>
              <a:ext uri="{FF2B5EF4-FFF2-40B4-BE49-F238E27FC236}">
                <a16:creationId xmlns:a16="http://schemas.microsoft.com/office/drawing/2014/main" id="{B0CC4077-42F9-4264-BA95-38768938E1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0F7EC4-28FD-4390-AB70-35D9CC512466}"/>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872299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2709F-3A3F-4C7E-8A52-D25A731C8CE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287219-453E-4B9F-986D-72A3A22A790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5602CC-4411-4A80-903A-121D974C2D91}"/>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5" name="Footer Placeholder 4">
            <a:extLst>
              <a:ext uri="{FF2B5EF4-FFF2-40B4-BE49-F238E27FC236}">
                <a16:creationId xmlns:a16="http://schemas.microsoft.com/office/drawing/2014/main" id="{B7FC4959-7555-4B22-A28B-CC7AE3845F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6E5201-9184-4BEA-BBFF-F3086C340AB1}"/>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94528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8A22BD-F81D-43F3-B7E7-F06E7BA8A7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4CED57-539D-4349-BD71-6F74BF9AF9B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B3EA4B-5BEF-45B4-B00A-BEF5F51A0505}"/>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5" name="Footer Placeholder 4">
            <a:extLst>
              <a:ext uri="{FF2B5EF4-FFF2-40B4-BE49-F238E27FC236}">
                <a16:creationId xmlns:a16="http://schemas.microsoft.com/office/drawing/2014/main" id="{2C0155F7-FAE2-4031-8E05-EC06F36768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8DD276-EF20-4996-A14F-96F403F49446}"/>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13352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8BD10-1948-45C9-AB8C-1D3767A148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CA6592-CCD5-4251-89D6-F40DF34AB7E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688E6D-4F4F-4A75-A468-B554A601C4B5}"/>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5" name="Footer Placeholder 4">
            <a:extLst>
              <a:ext uri="{FF2B5EF4-FFF2-40B4-BE49-F238E27FC236}">
                <a16:creationId xmlns:a16="http://schemas.microsoft.com/office/drawing/2014/main" id="{ABAB8E76-7416-4A2C-BDC0-0B9B76CBB4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61EC8B-4C60-43AB-BCC5-B9927FCC6996}"/>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39962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A5E88-A812-4DED-98ED-DA25DABDE3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FEE3C7-5187-4D05-BED6-D8011A06A4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82F50A-0EFF-46EE-940E-F57A7597C32C}"/>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5" name="Footer Placeholder 4">
            <a:extLst>
              <a:ext uri="{FF2B5EF4-FFF2-40B4-BE49-F238E27FC236}">
                <a16:creationId xmlns:a16="http://schemas.microsoft.com/office/drawing/2014/main" id="{456F7FB8-EEAC-4D11-8516-82FFA466EC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74BCD4-6D4B-40BA-B85E-C4F7864A1494}"/>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2962171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2A875-5B1C-466A-93A2-A816A7A724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B6CA35-D589-48B0-8E27-C9929716C4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96CA51-D156-44BC-B814-B5D77F78D86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852753-83B9-4263-9FC2-FFBCACB25746}"/>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6" name="Footer Placeholder 5">
            <a:extLst>
              <a:ext uri="{FF2B5EF4-FFF2-40B4-BE49-F238E27FC236}">
                <a16:creationId xmlns:a16="http://schemas.microsoft.com/office/drawing/2014/main" id="{AF2F8A91-437F-45AD-94BB-04E25C963D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B70829-DA90-45D3-83C8-C10A0AEE6B85}"/>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193084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E863-DD4E-41B5-9C17-5F9782B766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141834D-24E3-4371-97A3-D471DC6C19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988A50A-F479-4556-AEE8-847462C0372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7316B9-F8FE-4565-B08F-6BDE87A18D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B4688B9-D318-4F32-8A14-CDC64F58DF7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928317-CBA7-43D2-A45B-250E5CBC2A10}"/>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8" name="Footer Placeholder 7">
            <a:extLst>
              <a:ext uri="{FF2B5EF4-FFF2-40B4-BE49-F238E27FC236}">
                <a16:creationId xmlns:a16="http://schemas.microsoft.com/office/drawing/2014/main" id="{1C999122-3DB3-43C0-A3E7-C5D3C3087FC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31EFD3D-7EC6-4558-802A-3184584DC010}"/>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66537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CED4-A8D5-4CD2-8CE6-E89913080F0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2CA6817-BD6B-402C-80D8-AE6CCD2EB586}"/>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4" name="Footer Placeholder 3">
            <a:extLst>
              <a:ext uri="{FF2B5EF4-FFF2-40B4-BE49-F238E27FC236}">
                <a16:creationId xmlns:a16="http://schemas.microsoft.com/office/drawing/2014/main" id="{4C6B844F-FED1-4548-BB3B-942A232C40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40AE53-AA48-4932-95FF-758FCD704559}"/>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3557395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F6F3FD-2B47-473C-AC89-A9690CC2C353}"/>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3" name="Footer Placeholder 2">
            <a:extLst>
              <a:ext uri="{FF2B5EF4-FFF2-40B4-BE49-F238E27FC236}">
                <a16:creationId xmlns:a16="http://schemas.microsoft.com/office/drawing/2014/main" id="{C08D9C62-45BB-43A4-9A09-A5B1E9F247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18084CB-7A7A-45D1-866B-7AD4A71D0782}"/>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347822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A87AF-8558-47C1-A72A-CAC9BB28BE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938F21-FB6E-4028-89AD-826A49B4E8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2F12CC-751B-41F6-9A2F-7BEC8A2A0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63096B-A5B7-4892-BA13-29ECB1C3E92A}"/>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6" name="Footer Placeholder 5">
            <a:extLst>
              <a:ext uri="{FF2B5EF4-FFF2-40B4-BE49-F238E27FC236}">
                <a16:creationId xmlns:a16="http://schemas.microsoft.com/office/drawing/2014/main" id="{C90A2B92-7470-430A-83D9-6CADC4094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E89072-2314-40BE-962A-49C738490C55}"/>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233701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04E2D-A391-4444-8E5C-C7C75EEE9F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68D9FEE-D3F8-4CE3-B6B3-0B4A6FC88A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D520136-F366-42A4-B52E-8537D51D71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062270-2117-496B-8F0E-2BF30E8EE92D}"/>
              </a:ext>
            </a:extLst>
          </p:cNvPr>
          <p:cNvSpPr>
            <a:spLocks noGrp="1"/>
          </p:cNvSpPr>
          <p:nvPr>
            <p:ph type="dt" sz="half" idx="10"/>
          </p:nvPr>
        </p:nvSpPr>
        <p:spPr/>
        <p:txBody>
          <a:bodyPr/>
          <a:lstStyle/>
          <a:p>
            <a:fld id="{FF80C007-5C1F-44BB-B7B2-71FCA8ADFBD4}" type="datetimeFigureOut">
              <a:rPr lang="en-GB" smtClean="0"/>
              <a:t>12/10/2021</a:t>
            </a:fld>
            <a:endParaRPr lang="en-GB"/>
          </a:p>
        </p:txBody>
      </p:sp>
      <p:sp>
        <p:nvSpPr>
          <p:cNvPr id="6" name="Footer Placeholder 5">
            <a:extLst>
              <a:ext uri="{FF2B5EF4-FFF2-40B4-BE49-F238E27FC236}">
                <a16:creationId xmlns:a16="http://schemas.microsoft.com/office/drawing/2014/main" id="{9A6EACCB-BCC2-4DA9-AC16-E0CE40BACB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EA15A5-152F-4298-87AD-A918CB6892AE}"/>
              </a:ext>
            </a:extLst>
          </p:cNvPr>
          <p:cNvSpPr>
            <a:spLocks noGrp="1"/>
          </p:cNvSpPr>
          <p:nvPr>
            <p:ph type="sldNum" sz="quarter" idx="12"/>
          </p:nvPr>
        </p:nvSpPr>
        <p:spPr/>
        <p:txBody>
          <a:bodyPr/>
          <a:lstStyle/>
          <a:p>
            <a:fld id="{0E8AD749-01E7-4515-AF39-26839A812B03}" type="slidenum">
              <a:rPr lang="en-GB" smtClean="0"/>
              <a:t>‹#›</a:t>
            </a:fld>
            <a:endParaRPr lang="en-GB"/>
          </a:p>
        </p:txBody>
      </p:sp>
    </p:spTree>
    <p:extLst>
      <p:ext uri="{BB962C8B-B14F-4D97-AF65-F5344CB8AC3E}">
        <p14:creationId xmlns:p14="http://schemas.microsoft.com/office/powerpoint/2010/main" val="281441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A9C917-5A65-4F7B-AFE7-DF4384C293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6FCA61-0EA9-47B0-9797-A214CE1D9E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57640A-1167-4E3A-B4E8-368E7623C8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0C007-5C1F-44BB-B7B2-71FCA8ADFBD4}" type="datetimeFigureOut">
              <a:rPr lang="en-GB" smtClean="0"/>
              <a:t>12/10/2021</a:t>
            </a:fld>
            <a:endParaRPr lang="en-GB"/>
          </a:p>
        </p:txBody>
      </p:sp>
      <p:sp>
        <p:nvSpPr>
          <p:cNvPr id="5" name="Footer Placeholder 4">
            <a:extLst>
              <a:ext uri="{FF2B5EF4-FFF2-40B4-BE49-F238E27FC236}">
                <a16:creationId xmlns:a16="http://schemas.microsoft.com/office/drawing/2014/main" id="{625F0EF2-AC12-4CCD-B84F-2310A416B1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A26469D-C9AC-4D71-9613-C3EA8DCA4A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AD749-01E7-4515-AF39-26839A812B03}" type="slidenum">
              <a:rPr lang="en-GB" smtClean="0"/>
              <a:t>‹#›</a:t>
            </a:fld>
            <a:endParaRPr lang="en-GB"/>
          </a:p>
        </p:txBody>
      </p:sp>
    </p:spTree>
    <p:extLst>
      <p:ext uri="{BB962C8B-B14F-4D97-AF65-F5344CB8AC3E}">
        <p14:creationId xmlns:p14="http://schemas.microsoft.com/office/powerpoint/2010/main" val="4255775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82464-60D5-4F8B-82CA-E8CAABF1FA3C}"/>
              </a:ext>
            </a:extLst>
          </p:cNvPr>
          <p:cNvSpPr>
            <a:spLocks noGrp="1"/>
          </p:cNvSpPr>
          <p:nvPr>
            <p:ph type="ctrTitle"/>
          </p:nvPr>
        </p:nvSpPr>
        <p:spPr/>
        <p:txBody>
          <a:bodyPr/>
          <a:lstStyle/>
          <a:p>
            <a:r>
              <a:rPr lang="en-GB" dirty="0"/>
              <a:t>RACISM</a:t>
            </a:r>
          </a:p>
        </p:txBody>
      </p:sp>
      <p:sp>
        <p:nvSpPr>
          <p:cNvPr id="3" name="Subtitle 2">
            <a:extLst>
              <a:ext uri="{FF2B5EF4-FFF2-40B4-BE49-F238E27FC236}">
                <a16:creationId xmlns:a16="http://schemas.microsoft.com/office/drawing/2014/main" id="{590109EF-3BD6-4740-9798-8D49A299CA5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8697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82FE-5EDE-4CAA-90CD-8D8DB4D4CCD2}"/>
              </a:ext>
            </a:extLst>
          </p:cNvPr>
          <p:cNvSpPr>
            <a:spLocks noGrp="1"/>
          </p:cNvSpPr>
          <p:nvPr>
            <p:ph type="title"/>
          </p:nvPr>
        </p:nvSpPr>
        <p:spPr/>
        <p:txBody>
          <a:bodyPr>
            <a:normAutofit fontScale="90000"/>
          </a:bodyPr>
          <a:lstStyle/>
          <a:p>
            <a:r>
              <a:rPr lang="en-US" dirty="0">
                <a:solidFill>
                  <a:schemeClr val="bg1"/>
                </a:solidFill>
              </a:rPr>
              <a:t>How does institutional racism feed into employment practices?</a:t>
            </a:r>
            <a:br>
              <a:rPr lang="en-US" dirty="0"/>
            </a:br>
            <a:endParaRPr lang="en-GB" dirty="0"/>
          </a:p>
        </p:txBody>
      </p:sp>
      <p:sp>
        <p:nvSpPr>
          <p:cNvPr id="3" name="Content Placeholder 2">
            <a:extLst>
              <a:ext uri="{FF2B5EF4-FFF2-40B4-BE49-F238E27FC236}">
                <a16:creationId xmlns:a16="http://schemas.microsoft.com/office/drawing/2014/main" id="{8F8D7B83-0596-410E-A782-4CC7DE5D4524}"/>
              </a:ext>
            </a:extLst>
          </p:cNvPr>
          <p:cNvSpPr>
            <a:spLocks noGrp="1"/>
          </p:cNvSpPr>
          <p:nvPr>
            <p:ph idx="1"/>
          </p:nvPr>
        </p:nvSpPr>
        <p:spPr/>
        <p:txBody>
          <a:bodyPr>
            <a:normAutofit fontScale="92500"/>
          </a:bodyPr>
          <a:lstStyle/>
          <a:p>
            <a:pPr marL="0" indent="0">
              <a:buNone/>
            </a:pPr>
            <a:r>
              <a:rPr lang="en-GB" dirty="0"/>
              <a:t>People of colour are less likely to be employed. Statistics show that 68% of BAME (black Asian and other minor ethnicities) are employed and compared to the 78% of white/Caucasian people it is considerably less.</a:t>
            </a:r>
          </a:p>
          <a:p>
            <a:pPr marL="0" indent="0">
              <a:buNone/>
            </a:pPr>
            <a:r>
              <a:rPr lang="en-GB" dirty="0"/>
              <a:t>This results in an ethnic gap between both pay and </a:t>
            </a:r>
            <a:r>
              <a:rPr lang="en-GB" dirty="0" err="1"/>
              <a:t>accumaltive</a:t>
            </a:r>
            <a:r>
              <a:rPr lang="en-GB" dirty="0"/>
              <a:t> profit of the ethnicities</a:t>
            </a:r>
          </a:p>
          <a:p>
            <a:pPr marL="0" indent="0">
              <a:buNone/>
            </a:pPr>
            <a:r>
              <a:rPr lang="en-GB" dirty="0"/>
              <a:t>Employment is also affected by institutional racism by putting off BAME people as they face discrimination.</a:t>
            </a:r>
          </a:p>
          <a:p>
            <a:pPr marL="0" indent="0">
              <a:buNone/>
            </a:pPr>
            <a:r>
              <a:rPr lang="en-GB" dirty="0"/>
              <a:t>Institutional racism also affects prisons, for example the percentage of BAME people in prisons are considerably higher than whites. The percentages being</a:t>
            </a:r>
          </a:p>
          <a:p>
            <a:pPr marL="0" indent="0">
              <a:buNone/>
            </a:pPr>
            <a:r>
              <a:rPr lang="en-GB" dirty="0"/>
              <a:t> </a:t>
            </a:r>
            <a:r>
              <a:rPr lang="en-US" dirty="0"/>
              <a:t>Black men are 26% more likely than white men to be remanded in custody.</a:t>
            </a:r>
            <a:endParaRPr lang="en-GB" dirty="0"/>
          </a:p>
          <a:p>
            <a:pPr marL="0" indent="0">
              <a:buNone/>
            </a:pPr>
            <a:endParaRPr lang="en-GB" dirty="0"/>
          </a:p>
        </p:txBody>
      </p:sp>
    </p:spTree>
    <p:extLst>
      <p:ext uri="{BB962C8B-B14F-4D97-AF65-F5344CB8AC3E}">
        <p14:creationId xmlns:p14="http://schemas.microsoft.com/office/powerpoint/2010/main" val="474593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1C1D8-8ABF-480B-915E-BEABBC77AAFB}"/>
              </a:ext>
            </a:extLst>
          </p:cNvPr>
          <p:cNvSpPr>
            <a:spLocks noGrp="1"/>
          </p:cNvSpPr>
          <p:nvPr>
            <p:ph type="title"/>
          </p:nvPr>
        </p:nvSpPr>
        <p:spPr/>
        <p:txBody>
          <a:bodyPr>
            <a:normAutofit fontScale="90000"/>
          </a:bodyPr>
          <a:lstStyle/>
          <a:p>
            <a:r>
              <a:rPr lang="en-US" dirty="0">
                <a:solidFill>
                  <a:schemeClr val="bg1"/>
                </a:solidFill>
              </a:rPr>
              <a:t>What is the ‘ethnicity pay gap’?  Research and offer examples of this</a:t>
            </a:r>
            <a:br>
              <a:rPr lang="en-US" dirty="0"/>
            </a:br>
            <a:endParaRPr lang="en-GB" dirty="0"/>
          </a:p>
        </p:txBody>
      </p:sp>
      <p:sp>
        <p:nvSpPr>
          <p:cNvPr id="3" name="Content Placeholder 2">
            <a:extLst>
              <a:ext uri="{FF2B5EF4-FFF2-40B4-BE49-F238E27FC236}">
                <a16:creationId xmlns:a16="http://schemas.microsoft.com/office/drawing/2014/main" id="{5F812596-9115-43C0-8C17-456EE53D31CC}"/>
              </a:ext>
            </a:extLst>
          </p:cNvPr>
          <p:cNvSpPr>
            <a:spLocks noGrp="1"/>
          </p:cNvSpPr>
          <p:nvPr>
            <p:ph idx="1"/>
          </p:nvPr>
        </p:nvSpPr>
        <p:spPr>
          <a:xfrm>
            <a:off x="838200" y="1825625"/>
            <a:ext cx="5410200" cy="4351338"/>
          </a:xfrm>
        </p:spPr>
        <p:txBody>
          <a:bodyPr/>
          <a:lstStyle/>
          <a:p>
            <a:r>
              <a:rPr lang="en-GB" dirty="0"/>
              <a:t>The ethnicity pay gap is a Marxist belief that people get payed differently depending on their ethnicity</a:t>
            </a:r>
          </a:p>
          <a:p>
            <a:r>
              <a:rPr lang="en-GB" dirty="0"/>
              <a:t>for example the difference between black people and white people can be shown in this diagram.</a:t>
            </a:r>
          </a:p>
          <a:p>
            <a:endParaRPr lang="en-GB" dirty="0"/>
          </a:p>
        </p:txBody>
      </p:sp>
      <p:sp>
        <p:nvSpPr>
          <p:cNvPr id="4" name="AutoShape 2" descr="How Does Race Affect the Gender Wage Gap?: AAUW">
            <a:extLst>
              <a:ext uri="{FF2B5EF4-FFF2-40B4-BE49-F238E27FC236}">
                <a16:creationId xmlns:a16="http://schemas.microsoft.com/office/drawing/2014/main" id="{AB1904CB-6100-454C-AC32-D813A22E24D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a:extLst>
              <a:ext uri="{FF2B5EF4-FFF2-40B4-BE49-F238E27FC236}">
                <a16:creationId xmlns:a16="http://schemas.microsoft.com/office/drawing/2014/main" id="{3F9AFA5A-9821-4C94-90C6-510CC97ED985}"/>
              </a:ext>
            </a:extLst>
          </p:cNvPr>
          <p:cNvPicPr>
            <a:picLocks noChangeAspect="1"/>
          </p:cNvPicPr>
          <p:nvPr/>
        </p:nvPicPr>
        <p:blipFill>
          <a:blip r:embed="rId2"/>
          <a:stretch>
            <a:fillRect/>
          </a:stretch>
        </p:blipFill>
        <p:spPr>
          <a:xfrm>
            <a:off x="6096000" y="1178512"/>
            <a:ext cx="5941219" cy="5149057"/>
          </a:xfrm>
          <a:prstGeom prst="rect">
            <a:avLst/>
          </a:prstGeom>
        </p:spPr>
      </p:pic>
    </p:spTree>
    <p:extLst>
      <p:ext uri="{BB962C8B-B14F-4D97-AF65-F5344CB8AC3E}">
        <p14:creationId xmlns:p14="http://schemas.microsoft.com/office/powerpoint/2010/main" val="105598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0223-696C-454A-8BAC-E5B9FF66D3BD}"/>
              </a:ext>
            </a:extLst>
          </p:cNvPr>
          <p:cNvSpPr>
            <a:spLocks noGrp="1"/>
          </p:cNvSpPr>
          <p:nvPr>
            <p:ph type="title"/>
          </p:nvPr>
        </p:nvSpPr>
        <p:spPr/>
        <p:txBody>
          <a:bodyPr>
            <a:normAutofit fontScale="90000"/>
          </a:bodyPr>
          <a:lstStyle/>
          <a:p>
            <a:r>
              <a:rPr lang="en-GB" dirty="0">
                <a:solidFill>
                  <a:schemeClr val="bg1"/>
                </a:solidFill>
              </a:rPr>
              <a:t>How do multinational companies respond to the black lives matter movement?</a:t>
            </a:r>
            <a:br>
              <a:rPr lang="en-GB" dirty="0"/>
            </a:br>
            <a:endParaRPr lang="en-GB" dirty="0"/>
          </a:p>
        </p:txBody>
      </p:sp>
      <p:sp>
        <p:nvSpPr>
          <p:cNvPr id="3" name="Content Placeholder 2">
            <a:extLst>
              <a:ext uri="{FF2B5EF4-FFF2-40B4-BE49-F238E27FC236}">
                <a16:creationId xmlns:a16="http://schemas.microsoft.com/office/drawing/2014/main" id="{AD19025D-A46C-45EB-9E5E-31F1A75219AC}"/>
              </a:ext>
            </a:extLst>
          </p:cNvPr>
          <p:cNvSpPr>
            <a:spLocks noGrp="1"/>
          </p:cNvSpPr>
          <p:nvPr>
            <p:ph idx="1"/>
          </p:nvPr>
        </p:nvSpPr>
        <p:spPr/>
        <p:txBody>
          <a:bodyPr>
            <a:normAutofit lnSpcReduction="10000"/>
          </a:bodyPr>
          <a:lstStyle/>
          <a:p>
            <a:r>
              <a:rPr lang="en-GB" dirty="0"/>
              <a:t>One way in which multinational companies responded to the black lives matter movement was using the black lives matter movement to raise awareness. This also raises sales and gets support from society.</a:t>
            </a:r>
          </a:p>
          <a:p>
            <a:r>
              <a:rPr lang="en-GB" dirty="0"/>
              <a:t>Another way in which multinational companies responded to the black lives matter was by putting the black lives matter as their logo’s on social media for a while, This boosted popularity and therefore sales.</a:t>
            </a:r>
          </a:p>
          <a:p>
            <a:r>
              <a:rPr lang="en-GB" dirty="0"/>
              <a:t>Companies like Sainsbury’s, Argos and body shop opposed the movement itself of black lives matter as companies used it as a economic tactic to boost sales and it worked but it capitalised off of equality and was therefore immoral</a:t>
            </a:r>
          </a:p>
        </p:txBody>
      </p:sp>
    </p:spTree>
    <p:extLst>
      <p:ext uri="{BB962C8B-B14F-4D97-AF65-F5344CB8AC3E}">
        <p14:creationId xmlns:p14="http://schemas.microsoft.com/office/powerpoint/2010/main" val="120390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1692A-C1CA-4312-9572-9F1769201726}"/>
              </a:ext>
            </a:extLst>
          </p:cNvPr>
          <p:cNvSpPr>
            <a:spLocks noGrp="1"/>
          </p:cNvSpPr>
          <p:nvPr>
            <p:ph type="title"/>
          </p:nvPr>
        </p:nvSpPr>
        <p:spPr/>
        <p:txBody>
          <a:bodyPr/>
          <a:lstStyle/>
          <a:p>
            <a:r>
              <a:rPr lang="en-US" dirty="0">
                <a:solidFill>
                  <a:schemeClr val="bg1"/>
                </a:solidFill>
              </a:rPr>
              <a:t>How does this feed into racial stereotypes?</a:t>
            </a:r>
            <a:endParaRPr lang="en-GB" dirty="0">
              <a:solidFill>
                <a:schemeClr val="bg1"/>
              </a:solidFill>
            </a:endParaRPr>
          </a:p>
        </p:txBody>
      </p:sp>
      <p:sp>
        <p:nvSpPr>
          <p:cNvPr id="3" name="Content Placeholder 2">
            <a:extLst>
              <a:ext uri="{FF2B5EF4-FFF2-40B4-BE49-F238E27FC236}">
                <a16:creationId xmlns:a16="http://schemas.microsoft.com/office/drawing/2014/main" id="{568ECAE3-5A3D-4058-AA38-56B75D02C00E}"/>
              </a:ext>
            </a:extLst>
          </p:cNvPr>
          <p:cNvSpPr>
            <a:spLocks noGrp="1"/>
          </p:cNvSpPr>
          <p:nvPr>
            <p:ph idx="1"/>
          </p:nvPr>
        </p:nvSpPr>
        <p:spPr>
          <a:xfrm>
            <a:off x="838200" y="1825625"/>
            <a:ext cx="4820322" cy="4351338"/>
          </a:xfrm>
        </p:spPr>
        <p:txBody>
          <a:bodyPr/>
          <a:lstStyle/>
          <a:p>
            <a:r>
              <a:rPr lang="en-GB" dirty="0"/>
              <a:t>It fed into racial stereotypes as it was seen as white men (who own a majority share of companies) were capitalising as black people</a:t>
            </a:r>
          </a:p>
          <a:p>
            <a:r>
              <a:rPr lang="en-GB" dirty="0"/>
              <a:t>It also supports self stereotypes of the economy taking advantage of anything regardless of morals for the sake of money.</a:t>
            </a:r>
          </a:p>
          <a:p>
            <a:endParaRPr lang="en-GB" dirty="0"/>
          </a:p>
        </p:txBody>
      </p:sp>
      <p:pic>
        <p:nvPicPr>
          <p:cNvPr id="4" name="Picture 3">
            <a:extLst>
              <a:ext uri="{FF2B5EF4-FFF2-40B4-BE49-F238E27FC236}">
                <a16:creationId xmlns:a16="http://schemas.microsoft.com/office/drawing/2014/main" id="{CD34A838-58DE-429A-99E0-74730665F3C1}"/>
              </a:ext>
            </a:extLst>
          </p:cNvPr>
          <p:cNvPicPr>
            <a:picLocks noChangeAspect="1"/>
          </p:cNvPicPr>
          <p:nvPr/>
        </p:nvPicPr>
        <p:blipFill>
          <a:blip r:embed="rId2"/>
          <a:stretch>
            <a:fillRect/>
          </a:stretch>
        </p:blipFill>
        <p:spPr>
          <a:xfrm>
            <a:off x="6716190" y="2183802"/>
            <a:ext cx="4949573" cy="4087906"/>
          </a:xfrm>
          <a:prstGeom prst="rect">
            <a:avLst/>
          </a:prstGeom>
        </p:spPr>
      </p:pic>
    </p:spTree>
    <p:extLst>
      <p:ext uri="{BB962C8B-B14F-4D97-AF65-F5344CB8AC3E}">
        <p14:creationId xmlns:p14="http://schemas.microsoft.com/office/powerpoint/2010/main" val="4204301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37</TotalTime>
  <Words>354</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RACISM</vt:lpstr>
      <vt:lpstr>How does institutional racism feed into employment practices? </vt:lpstr>
      <vt:lpstr>What is the ‘ethnicity pay gap’?  Research and offer examples of this </vt:lpstr>
      <vt:lpstr>How do multinational companies respond to the black lives matter movement? </vt:lpstr>
      <vt:lpstr>How does this feed into racial stereotypes?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institutional racism feed into employment practices?</dc:title>
  <dc:creator>Meshak Williams</dc:creator>
  <cp:lastModifiedBy>Meshak Williams</cp:lastModifiedBy>
  <cp:revision>10</cp:revision>
  <dcterms:created xsi:type="dcterms:W3CDTF">2021-10-12T08:13:45Z</dcterms:created>
  <dcterms:modified xsi:type="dcterms:W3CDTF">2021-10-12T08:50:49Z</dcterms:modified>
</cp:coreProperties>
</file>