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4" r:id="rId3"/>
    <p:sldId id="263" r:id="rId4"/>
    <p:sldId id="272" r:id="rId5"/>
    <p:sldId id="280" r:id="rId6"/>
    <p:sldId id="282" r:id="rId7"/>
    <p:sldId id="283" r:id="rId8"/>
    <p:sldId id="275" r:id="rId9"/>
    <p:sldId id="276" r:id="rId10"/>
    <p:sldId id="277" r:id="rId11"/>
    <p:sldId id="278" r:id="rId12"/>
    <p:sldId id="279" r:id="rId13"/>
    <p:sldId id="284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4" y="-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0724-6C5C-4CCD-A0CC-8A8EBB8E49A8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68C0A-8BE9-4F0E-8E38-9BE48E7B6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44B96E7-560C-4BC0-9986-22F370938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2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twitter.com/hpscience" TargetMode="External"/><Relationship Id="rId5" Type="http://schemas.openxmlformats.org/officeDocument/2006/relationships/hyperlink" Target="https://highamspark.fireflycloud.net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pearsonactivelearn.com/" TargetMode="Externa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844675"/>
            <a:ext cx="8207375" cy="3816350"/>
          </a:xfrm>
        </p:spPr>
        <p:txBody>
          <a:bodyPr/>
          <a:lstStyle/>
          <a:p>
            <a:pPr marL="538163" lvl="1" indent="-358775">
              <a:buNone/>
            </a:pPr>
            <a:endParaRPr lang="en-GB" altLang="en-US" sz="2800"/>
          </a:p>
          <a:p>
            <a:pPr marL="538163" lvl="1" indent="-358775"/>
            <a:r>
              <a:rPr lang="en-GB" altLang="en-US" sz="2800"/>
              <a:t>Identify risks to themselves and others and state the meaning of: </a:t>
            </a:r>
            <a:r>
              <a:rPr lang="en-GB" altLang="en-US" sz="2800">
                <a:solidFill>
                  <a:srgbClr val="006786"/>
                </a:solidFill>
              </a:rPr>
              <a:t>risk, hazard.</a:t>
            </a:r>
          </a:p>
          <a:p>
            <a:pPr marL="538163" lvl="1" indent="-358775">
              <a:buNone/>
            </a:pPr>
            <a:endParaRPr lang="en-GB" altLang="en-US" sz="2800"/>
          </a:p>
          <a:p>
            <a:pPr marL="538163" lvl="1" indent="-358775"/>
            <a:r>
              <a:rPr lang="en-GB" altLang="en-US" sz="2800"/>
              <a:t>Explain why a certain safety instruction has been given, and describe how to control familiar risks.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999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45" t="9015" r="13114" b="12741"/>
          <a:stretch/>
        </p:blipFill>
        <p:spPr>
          <a:xfrm>
            <a:off x="1475348" y="365125"/>
            <a:ext cx="9878452" cy="58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4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33"/>
          <p:cNvSpPr>
            <a:spLocks noChangeArrowheads="1"/>
          </p:cNvSpPr>
          <p:nvPr/>
        </p:nvSpPr>
        <p:spPr bwMode="auto">
          <a:xfrm>
            <a:off x="1833173" y="569560"/>
            <a:ext cx="8525653" cy="2447925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FFCC00"/>
              </a:gs>
              <a:gs pos="100000">
                <a:srgbClr val="FFFF00"/>
              </a:gs>
            </a:gsLst>
            <a:lin ang="2700000" scaled="1"/>
          </a:gra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method for lighting a Bunsen burner.</a:t>
            </a:r>
          </a:p>
          <a:p>
            <a:pPr algn="ctr"/>
            <a:r>
              <a:rPr lang="en-GB" alt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any safety precautions you need to take</a:t>
            </a:r>
            <a:endParaRPr lang="en-GB" alt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7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93" t="11698" r="27952" b="13187"/>
          <a:stretch/>
        </p:blipFill>
        <p:spPr>
          <a:xfrm>
            <a:off x="2256817" y="123597"/>
            <a:ext cx="6814573" cy="673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8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2128838" y="331789"/>
            <a:ext cx="8147050" cy="523875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2913" indent="-442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b="1">
                <a:solidFill>
                  <a:srgbClr val="000000"/>
                </a:solidFill>
                <a:sym typeface="Wingdings 2" panose="05020102010507070707" pitchFamily="18" charset="2"/>
              </a:rPr>
              <a:t></a:t>
            </a:r>
            <a:r>
              <a:rPr lang="en-GB" altLang="en-US" sz="2400">
                <a:solidFill>
                  <a:srgbClr val="000000"/>
                </a:solidFill>
                <a:sym typeface="Wingdings 2" panose="05020102010507070707" pitchFamily="18" charset="2"/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Copy and complete the table below:</a:t>
            </a:r>
          </a:p>
        </p:txBody>
      </p:sp>
      <p:graphicFrame>
        <p:nvGraphicFramePr>
          <p:cNvPr id="49568" name="Group 416"/>
          <p:cNvGraphicFramePr>
            <a:graphicFrameLocks noGrp="1"/>
          </p:cNvGraphicFramePr>
          <p:nvPr>
            <p:ph/>
          </p:nvPr>
        </p:nvGraphicFramePr>
        <p:xfrm>
          <a:off x="2012950" y="1474788"/>
          <a:ext cx="8229600" cy="339782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Air hole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Closed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Half open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Fully open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 of flame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9558" name="Text Box 406"/>
          <p:cNvSpPr txBox="1">
            <a:spLocks noChangeArrowheads="1"/>
          </p:cNvSpPr>
          <p:nvPr/>
        </p:nvSpPr>
        <p:spPr bwMode="auto">
          <a:xfrm>
            <a:off x="4267201" y="4105276"/>
            <a:ext cx="161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orange</a:t>
            </a:r>
          </a:p>
        </p:txBody>
      </p:sp>
      <p:sp>
        <p:nvSpPr>
          <p:cNvPr id="49559" name="Text Box 407"/>
          <p:cNvSpPr txBox="1">
            <a:spLocks noChangeArrowheads="1"/>
          </p:cNvSpPr>
          <p:nvPr/>
        </p:nvSpPr>
        <p:spPr bwMode="auto">
          <a:xfrm>
            <a:off x="6323013" y="4119563"/>
            <a:ext cx="1903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light blue</a:t>
            </a:r>
          </a:p>
        </p:txBody>
      </p:sp>
      <p:sp>
        <p:nvSpPr>
          <p:cNvPr id="49560" name="Text Box 408"/>
          <p:cNvSpPr txBox="1">
            <a:spLocks noChangeArrowheads="1"/>
          </p:cNvSpPr>
          <p:nvPr/>
        </p:nvSpPr>
        <p:spPr bwMode="auto">
          <a:xfrm>
            <a:off x="8429626" y="4090988"/>
            <a:ext cx="161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blue</a:t>
            </a:r>
          </a:p>
        </p:txBody>
      </p:sp>
      <p:sp>
        <p:nvSpPr>
          <p:cNvPr id="49561" name="Text Box 409"/>
          <p:cNvSpPr txBox="1">
            <a:spLocks noChangeArrowheads="1"/>
          </p:cNvSpPr>
          <p:nvPr/>
        </p:nvSpPr>
        <p:spPr bwMode="auto">
          <a:xfrm>
            <a:off x="6329364" y="3295651"/>
            <a:ext cx="161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heating</a:t>
            </a:r>
          </a:p>
        </p:txBody>
      </p:sp>
      <p:sp>
        <p:nvSpPr>
          <p:cNvPr id="49562" name="Text Box 410"/>
          <p:cNvSpPr txBox="1">
            <a:spLocks noChangeArrowheads="1"/>
          </p:cNvSpPr>
          <p:nvPr/>
        </p:nvSpPr>
        <p:spPr bwMode="auto">
          <a:xfrm>
            <a:off x="4308476" y="3328988"/>
            <a:ext cx="161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safety</a:t>
            </a:r>
          </a:p>
        </p:txBody>
      </p:sp>
      <p:sp>
        <p:nvSpPr>
          <p:cNvPr id="49565" name="Text Box 413"/>
          <p:cNvSpPr txBox="1">
            <a:spLocks noChangeArrowheads="1"/>
          </p:cNvSpPr>
          <p:nvPr/>
        </p:nvSpPr>
        <p:spPr bwMode="auto">
          <a:xfrm>
            <a:off x="8367714" y="3306763"/>
            <a:ext cx="161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roaring</a:t>
            </a:r>
          </a:p>
        </p:txBody>
      </p:sp>
      <p:sp>
        <p:nvSpPr>
          <p:cNvPr id="49569" name="AutoShape 417"/>
          <p:cNvSpPr>
            <a:spLocks noChangeArrowheads="1"/>
          </p:cNvSpPr>
          <p:nvPr/>
        </p:nvSpPr>
        <p:spPr bwMode="auto">
          <a:xfrm>
            <a:off x="7829550" y="1"/>
            <a:ext cx="2636838" cy="1362075"/>
          </a:xfrm>
          <a:prstGeom prst="wedgeEllipseCallout">
            <a:avLst>
              <a:gd name="adj1" fmla="val -61319"/>
              <a:gd name="adj2" fmla="val 9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Can you name that flame?</a:t>
            </a:r>
          </a:p>
        </p:txBody>
      </p:sp>
    </p:spTree>
    <p:extLst>
      <p:ext uri="{BB962C8B-B14F-4D97-AF65-F5344CB8AC3E}">
        <p14:creationId xmlns:p14="http://schemas.microsoft.com/office/powerpoint/2010/main" val="282268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58" grpId="0"/>
      <p:bldP spid="49559" grpId="0"/>
      <p:bldP spid="49560" grpId="0"/>
      <p:bldP spid="49561" grpId="0"/>
      <p:bldP spid="49562" grpId="0"/>
      <p:bldP spid="495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61" t="10143" r="33008" b="10178"/>
          <a:stretch/>
        </p:blipFill>
        <p:spPr>
          <a:xfrm>
            <a:off x="6926979" y="0"/>
            <a:ext cx="4903071" cy="64198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6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92314" y="1844676"/>
            <a:ext cx="8207375" cy="4105275"/>
          </a:xfrm>
        </p:spPr>
        <p:txBody>
          <a:bodyPr/>
          <a:lstStyle/>
          <a:p>
            <a:pPr marL="538163" lvl="1" indent="-358775"/>
            <a:r>
              <a:rPr lang="en-GB" altLang="en-US" sz="2800"/>
              <a:t>Recognise a range of risks and plan appropriate safety precautions.</a:t>
            </a:r>
          </a:p>
          <a:p>
            <a:pPr marL="538163" lvl="1" indent="-358775">
              <a:buNone/>
            </a:pPr>
            <a:endParaRPr lang="en-GB" altLang="en-US" sz="2800"/>
          </a:p>
          <a:p>
            <a:pPr marL="538163" lvl="1" indent="-358775"/>
            <a:r>
              <a:rPr lang="en-GB" altLang="en-US" sz="2800"/>
              <a:t>Justify chosen methods of risk reduction.</a:t>
            </a:r>
          </a:p>
          <a:p>
            <a:pPr marL="538163" lvl="1" indent="-358775">
              <a:buNone/>
            </a:pPr>
            <a:endParaRPr lang="en-GB" altLang="en-US" sz="2800"/>
          </a:p>
          <a:p>
            <a:pPr marL="538163" lvl="1" indent="-358775"/>
            <a:r>
              <a:rPr lang="en-GB" altLang="en-US" sz="2800"/>
              <a:t>Carry out an experiment safely by following all safety recommendations.</a:t>
            </a: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823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532580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7Ec safety when heating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6036" y="21852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September 2,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8" name="AutoShape 20"/>
          <p:cNvSpPr/>
          <p:nvPr/>
        </p:nvSpPr>
        <p:spPr>
          <a:xfrm>
            <a:off x="133147" y="2387086"/>
            <a:ext cx="6667703" cy="184201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This diagram shows a girl lighting a Bunsen burner.</a:t>
            </a:r>
          </a:p>
          <a:p>
            <a:r>
              <a:rPr lang="en-US" altLang="en-US" sz="3200" dirty="0">
                <a:solidFill>
                  <a:schemeClr val="bg1"/>
                </a:solidFill>
              </a:rPr>
              <a:t>What is she doing that is not safe?</a:t>
            </a:r>
          </a:p>
        </p:txBody>
      </p:sp>
      <p:pic>
        <p:nvPicPr>
          <p:cNvPr id="16" name="Picture 10" descr="7Ec_Safety with Bunsens_Fig1_AW96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002843"/>
            <a:ext cx="4217989" cy="37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76212"/>
            <a:ext cx="10382250" cy="6415088"/>
          </a:xfrm>
        </p:spPr>
        <p:txBody>
          <a:bodyPr>
            <a:normAutofit/>
          </a:bodyPr>
          <a:lstStyle/>
          <a:p>
            <a:r>
              <a:rPr lang="en-US" altLang="en-US" dirty="0"/>
              <a:t>She does not have her safety spectacles covering her eyes. 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6786"/>
                </a:solidFill>
              </a:rPr>
              <a:t>These are to prevent sparks or hot liquids from damaging her eyes.</a:t>
            </a:r>
            <a:endParaRPr lang="en-US" altLang="en-US" dirty="0"/>
          </a:p>
          <a:p>
            <a:r>
              <a:rPr lang="en-US" altLang="en-US" dirty="0" smtClean="0"/>
              <a:t>Her </a:t>
            </a:r>
            <a:r>
              <a:rPr lang="en-US" altLang="en-US" dirty="0"/>
              <a:t>long hair is not tied back.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6786"/>
                </a:solidFill>
              </a:rPr>
              <a:t>It could get in the Bunsen flame and catch fire</a:t>
            </a:r>
            <a:r>
              <a:rPr lang="en-US" altLang="en-US" dirty="0" smtClean="0">
                <a:solidFill>
                  <a:srgbClr val="006786"/>
                </a:solidFill>
              </a:rPr>
              <a:t>.</a:t>
            </a:r>
            <a:endParaRPr lang="en-US" altLang="en-US" i="1" dirty="0"/>
          </a:p>
          <a:p>
            <a:r>
              <a:rPr lang="en-US" altLang="en-US" dirty="0"/>
              <a:t>Her sleeve is too wide.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6786"/>
                </a:solidFill>
              </a:rPr>
              <a:t>It could get in the Bunsen flame and catch fire</a:t>
            </a:r>
            <a:r>
              <a:rPr lang="en-US" altLang="en-US" dirty="0" smtClean="0">
                <a:solidFill>
                  <a:srgbClr val="006786"/>
                </a:solidFill>
              </a:rPr>
              <a:t>.</a:t>
            </a:r>
            <a:endParaRPr lang="en-US" altLang="en-US" dirty="0">
              <a:solidFill>
                <a:srgbClr val="006786"/>
              </a:solidFill>
            </a:endParaRPr>
          </a:p>
          <a:p>
            <a:r>
              <a:rPr lang="en-US" altLang="en-US" dirty="0"/>
              <a:t>There is </a:t>
            </a:r>
            <a:r>
              <a:rPr lang="en-US" altLang="en-US" dirty="0" smtClean="0"/>
              <a:t>no </a:t>
            </a:r>
            <a:r>
              <a:rPr lang="en-US" altLang="en-US" dirty="0"/>
              <a:t>heat-resistant mat under the Bunsen burner.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6786"/>
                </a:solidFill>
              </a:rPr>
              <a:t>The table top could be damaged by the heat.</a:t>
            </a:r>
          </a:p>
          <a:p>
            <a:r>
              <a:rPr lang="en-US" altLang="en-US" dirty="0"/>
              <a:t>There is an open beaker of ethanol nearby.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6786"/>
                </a:solidFill>
              </a:rPr>
              <a:t>Ethanol is flammable and could catch fire.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6786"/>
                </a:solidFill>
              </a:rPr>
              <a:t>All flammable substances should be kept in sealed containers well away from naked flames.</a:t>
            </a:r>
          </a:p>
          <a:p>
            <a:endParaRPr lang="en-GB" dirty="0"/>
          </a:p>
        </p:txBody>
      </p:sp>
      <p:pic>
        <p:nvPicPr>
          <p:cNvPr id="4" name="Picture 10" descr="7Ec_Safety with Bunsens_Fig1_AW9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62" y="1581150"/>
            <a:ext cx="3380538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8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18" y="1673158"/>
            <a:ext cx="9414754" cy="2295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The solvent will slowly evaporate leaving solids behind.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How can we speed up this process?</a:t>
            </a:r>
          </a:p>
        </p:txBody>
      </p:sp>
      <p:sp>
        <p:nvSpPr>
          <p:cNvPr id="4" name="AutoShape 33"/>
          <p:cNvSpPr>
            <a:spLocks noChangeArrowheads="1"/>
          </p:cNvSpPr>
          <p:nvPr/>
        </p:nvSpPr>
        <p:spPr bwMode="auto">
          <a:xfrm>
            <a:off x="1555369" y="160947"/>
            <a:ext cx="8264138" cy="1256065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FFCC00"/>
              </a:gs>
              <a:gs pos="100000">
                <a:srgbClr val="FFFF00"/>
              </a:gs>
            </a:gsLst>
            <a:lin ang="2700000" scaled="1"/>
          </a:gra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happen if a solution is left to stand for days?</a:t>
            </a:r>
            <a:endParaRPr lang="en-GB" alt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0"/>
          <p:cNvSpPr/>
          <p:nvPr/>
        </p:nvSpPr>
        <p:spPr>
          <a:xfrm>
            <a:off x="1425667" y="4769779"/>
            <a:ext cx="2936133" cy="7360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altLang="en-US" sz="3200" dirty="0" smtClean="0"/>
              <a:t>By heating</a:t>
            </a:r>
            <a:endParaRPr lang="en-US" alt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872" t="12717" r="9379" b="15677"/>
          <a:stretch/>
        </p:blipFill>
        <p:spPr>
          <a:xfrm>
            <a:off x="6587244" y="3968885"/>
            <a:ext cx="5455649" cy="26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5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69" t="9015" r="34239" b="54588"/>
          <a:stretch/>
        </p:blipFill>
        <p:spPr>
          <a:xfrm>
            <a:off x="4922196" y="0"/>
            <a:ext cx="6791187" cy="4319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60" t="10887" r="39877" b="13528"/>
          <a:stretch/>
        </p:blipFill>
        <p:spPr>
          <a:xfrm>
            <a:off x="136187" y="2524666"/>
            <a:ext cx="4786009" cy="38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9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Using a Bunsen burner can be a hazard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32" y="1592954"/>
            <a:ext cx="11098168" cy="251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A hazard is anything that could cause harm. </a:t>
            </a:r>
          </a:p>
          <a:p>
            <a:pPr marL="0" indent="0">
              <a:buNone/>
            </a:pPr>
            <a:r>
              <a:rPr lang="en-GB" sz="3600" dirty="0" smtClean="0"/>
              <a:t>A risk is the chance that a hazard will actually cause harm.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>
                <a:solidFill>
                  <a:srgbClr val="0070C0"/>
                </a:solidFill>
              </a:rPr>
              <a:t>What is the hazard when using a Bunsen burner?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AutoShape 20"/>
          <p:cNvSpPr/>
          <p:nvPr/>
        </p:nvSpPr>
        <p:spPr>
          <a:xfrm>
            <a:off x="1477916" y="4268584"/>
            <a:ext cx="3333750" cy="1194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</a:rPr>
              <a:t>You could burn yourself or others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00" t="30709" r="37429" b="19514"/>
          <a:stretch/>
        </p:blipFill>
        <p:spPr>
          <a:xfrm>
            <a:off x="6496050" y="4107071"/>
            <a:ext cx="5143500" cy="2377656"/>
          </a:xfrm>
          <a:prstGeom prst="rect">
            <a:avLst/>
          </a:prstGeom>
        </p:spPr>
      </p:pic>
      <p:sp>
        <p:nvSpPr>
          <p:cNvPr id="6" name="AutoShape 20"/>
          <p:cNvSpPr/>
          <p:nvPr/>
        </p:nvSpPr>
        <p:spPr>
          <a:xfrm>
            <a:off x="579483" y="5624670"/>
            <a:ext cx="4232183" cy="100176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altLang="en-US" sz="3200" dirty="0" smtClean="0"/>
              <a:t>Can you think of any other hazards?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8799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5887" y="239487"/>
            <a:ext cx="812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alibri"/>
              </a:rPr>
              <a:t>Using a Bunsen Burner</a:t>
            </a:r>
          </a:p>
        </p:txBody>
      </p:sp>
      <p:pic>
        <p:nvPicPr>
          <p:cNvPr id="1028" name="Picture 4" descr="http://www.cyberphysics.co.uk/graphics/diagrams/equipment/bunsen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58" y="995587"/>
            <a:ext cx="6408833" cy="51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1971" y="1006474"/>
            <a:ext cx="4789715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You teacher will now demonstrate how to light a Bunsen burner safely and control the flame. Afterwards you will try it yourselves.</a:t>
            </a:r>
          </a:p>
        </p:txBody>
      </p:sp>
    </p:spTree>
    <p:extLst>
      <p:ext uri="{BB962C8B-B14F-4D97-AF65-F5344CB8AC3E}">
        <p14:creationId xmlns:p14="http://schemas.microsoft.com/office/powerpoint/2010/main" val="176188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38301"/>
            <a:ext cx="7235825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3540126" y="2646363"/>
            <a:ext cx="1223963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2943226" y="3729038"/>
            <a:ext cx="1223963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3128963" y="5484813"/>
            <a:ext cx="715962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6389688" y="1736725"/>
            <a:ext cx="1223962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6175376" y="3554413"/>
            <a:ext cx="1223963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6148388" y="4506913"/>
            <a:ext cx="1223962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1692275" y="852489"/>
            <a:ext cx="8147050" cy="587375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2913" indent="-442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b="1">
                <a:solidFill>
                  <a:srgbClr val="000000"/>
                </a:solidFill>
                <a:sym typeface="Wingdings 2" panose="05020102010507070707" pitchFamily="18" charset="2"/>
              </a:rPr>
              <a:t></a:t>
            </a:r>
            <a:r>
              <a:rPr lang="en-GB" altLang="en-US" sz="2400">
                <a:solidFill>
                  <a:srgbClr val="000000"/>
                </a:solidFill>
                <a:sym typeface="Wingdings 2" panose="05020102010507070707" pitchFamily="18" charset="2"/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Look at your Bunsen &amp; label the parts on your diagram:</a:t>
            </a:r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8821739" y="2062164"/>
            <a:ext cx="1571625" cy="2447925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FFCC00"/>
              </a:gs>
              <a:gs pos="100000">
                <a:srgbClr val="FFFF00"/>
              </a:gs>
            </a:gsLst>
            <a:lin ang="2700000" scaled="1"/>
          </a:gra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air hole</a:t>
            </a:r>
          </a:p>
          <a:p>
            <a:pPr algn="r"/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base</a:t>
            </a:r>
          </a:p>
          <a:p>
            <a:pPr algn="r"/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chimney</a:t>
            </a:r>
          </a:p>
          <a:p>
            <a:pPr algn="r"/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collar</a:t>
            </a:r>
          </a:p>
          <a:p>
            <a:pPr algn="r"/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hose</a:t>
            </a:r>
          </a:p>
          <a:p>
            <a:pPr algn="r"/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nozzle</a:t>
            </a:r>
          </a:p>
        </p:txBody>
      </p:sp>
    </p:spTree>
    <p:extLst>
      <p:ext uri="{BB962C8B-B14F-4D97-AF65-F5344CB8AC3E}">
        <p14:creationId xmlns:p14="http://schemas.microsoft.com/office/powerpoint/2010/main" val="137096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429</Words>
  <Application>Microsoft Macintosh PowerPoint</Application>
  <PresentationFormat>Custom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Using a Bunsen burner can be a hazard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Fatima Olyabek</cp:lastModifiedBy>
  <cp:revision>33</cp:revision>
  <dcterms:created xsi:type="dcterms:W3CDTF">2018-06-27T10:37:59Z</dcterms:created>
  <dcterms:modified xsi:type="dcterms:W3CDTF">2018-09-02T11:29:01Z</dcterms:modified>
</cp:coreProperties>
</file>