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65" r:id="rId2"/>
    <p:sldId id="263" r:id="rId3"/>
    <p:sldId id="264" r:id="rId4"/>
    <p:sldId id="256" r:id="rId5"/>
    <p:sldId id="257" r:id="rId6"/>
    <p:sldId id="258" r:id="rId7"/>
    <p:sldId id="259" r:id="rId8"/>
    <p:sldId id="260" r:id="rId9"/>
    <p:sldId id="266" r:id="rId10"/>
    <p:sldId id="261" r:id="rId11"/>
    <p:sldId id="262" r:id="rId12"/>
    <p:sldId id="268" r:id="rId13"/>
    <p:sldId id="269" r:id="rId14"/>
    <p:sldId id="271" r:id="rId15"/>
    <p:sldId id="272" r:id="rId16"/>
    <p:sldId id="270" r:id="rId17"/>
    <p:sldId id="267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15" autoAdjust="0"/>
    <p:restoredTop sz="88943" autoAdjust="0"/>
  </p:normalViewPr>
  <p:slideViewPr>
    <p:cSldViewPr snapToGrid="0">
      <p:cViewPr varScale="1">
        <p:scale>
          <a:sx n="44" d="100"/>
          <a:sy n="44" d="100"/>
        </p:scale>
        <p:origin x="48" y="1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510724-6C5C-4CCD-A0CC-8A8EBB8E49A8}" type="datetimeFigureOut">
              <a:rPr lang="en-GB" smtClean="0"/>
              <a:t>03/09/2018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368C0A-8BE9-4F0E-8E38-9BE48E7B66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19452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>
              <a:latin typeface="Calibri" charset="0"/>
            </a:endParaRPr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962C8C11-A857-A44A-9592-6D69C4C32D5B}" type="slidenum">
              <a:rPr lang="en-GB">
                <a:latin typeface="Calibri" charset="0"/>
              </a:rPr>
              <a:pPr eaLnBrk="1" hangingPunct="1"/>
              <a:t>12</a:t>
            </a:fld>
            <a:endParaRPr lang="en-GB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84870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2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13874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127125" indent="-433388" defTabSz="13874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735138" indent="-347663" defTabSz="13874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2428875" indent="-347663" defTabSz="13874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3122613" indent="-347663" defTabSz="13874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3579813" indent="-347663" defTabSz="13874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4037013" indent="-347663" defTabSz="13874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4494213" indent="-347663" defTabSz="13874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951413" indent="-347663" defTabSz="13874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0E37A83-C74A-44B2-B3CD-F7D9998F7DC6}" type="slidenum">
              <a:rPr lang="en-GB" altLang="en-US"/>
              <a:pPr/>
              <a:t>13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887866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368C0A-8BE9-4F0E-8E38-9BE48E7B6661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2878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3B9DC-433E-4892-99AB-A580AE0B65BD}" type="datetimeFigureOut">
              <a:rPr lang="en-GB" smtClean="0"/>
              <a:t>03/09/2018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B75D8-0255-44D9-86EB-AC1F8D92CA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7155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3B9DC-433E-4892-99AB-A580AE0B65BD}" type="datetimeFigureOut">
              <a:rPr lang="en-GB" smtClean="0"/>
              <a:t>03/09/2018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B75D8-0255-44D9-86EB-AC1F8D92CA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17669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3B9DC-433E-4892-99AB-A580AE0B65BD}" type="datetimeFigureOut">
              <a:rPr lang="en-GB" smtClean="0"/>
              <a:t>03/09/2018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B75D8-0255-44D9-86EB-AC1F8D92CA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6362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3B9DC-433E-4892-99AB-A580AE0B65BD}" type="datetimeFigureOut">
              <a:rPr lang="en-GB" smtClean="0"/>
              <a:t>03/09/2018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B75D8-0255-44D9-86EB-AC1F8D92CA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0394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3B9DC-433E-4892-99AB-A580AE0B65BD}" type="datetimeFigureOut">
              <a:rPr lang="en-GB" smtClean="0"/>
              <a:t>03/09/2018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B75D8-0255-44D9-86EB-AC1F8D92CA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59268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3B9DC-433E-4892-99AB-A580AE0B65BD}" type="datetimeFigureOut">
              <a:rPr lang="en-GB" smtClean="0"/>
              <a:t>03/09/2018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B75D8-0255-44D9-86EB-AC1F8D92CA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96222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3B9DC-433E-4892-99AB-A580AE0B65BD}" type="datetimeFigureOut">
              <a:rPr lang="en-GB" smtClean="0"/>
              <a:t>03/09/2018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B75D8-0255-44D9-86EB-AC1F8D92CA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4246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3B9DC-433E-4892-99AB-A580AE0B65BD}" type="datetimeFigureOut">
              <a:rPr lang="en-GB" smtClean="0"/>
              <a:t>03/09/2018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B75D8-0255-44D9-86EB-AC1F8D92CA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2708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3B9DC-433E-4892-99AB-A580AE0B65BD}" type="datetimeFigureOut">
              <a:rPr lang="en-GB" smtClean="0"/>
              <a:t>03/09/2018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B75D8-0255-44D9-86EB-AC1F8D92CA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57261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3B9DC-433E-4892-99AB-A580AE0B65BD}" type="datetimeFigureOut">
              <a:rPr lang="en-GB" smtClean="0"/>
              <a:t>03/09/2018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B75D8-0255-44D9-86EB-AC1F8D92CA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0885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3B9DC-433E-4892-99AB-A580AE0B65BD}" type="datetimeFigureOut">
              <a:rPr lang="en-GB" smtClean="0"/>
              <a:t>03/09/2018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B75D8-0255-44D9-86EB-AC1F8D92CA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45780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83B9DC-433E-4892-99AB-A580AE0B65BD}" type="datetimeFigureOut">
              <a:rPr lang="en-GB" smtClean="0"/>
              <a:t>03/09/2018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FB75D8-0255-44D9-86EB-AC1F8D92CA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5005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ctiveteachonline.com/product/view/id/295/page/74/mode/dps?modal=/player/animation/id/312550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.jpeg"/><Relationship Id="rId7" Type="http://schemas.openxmlformats.org/officeDocument/2006/relationships/hyperlink" Target="https://www.pearsonactivelearn.com/" TargetMode="External"/><Relationship Id="rId2" Type="http://schemas.openxmlformats.org/officeDocument/2006/relationships/hyperlink" Target="https://www.google.com/url?sa=i&amp;rct=j&amp;q=&amp;esrc=s&amp;source=images&amp;cd=&amp;cad=rja&amp;uact=8&amp;docid=jqW08-cNR02bFM&amp;tbnid=1yOS7qKZC7nt7M:&amp;ved=0CAUQjRw&amp;url=https://about.twitter.com/press/brand-assets&amp;ei=4IJOU6PDIaGj0QWG3YCYBQ&amp;bvm=bv.64764171,d.d2k&amp;psig=AFQjCNHm-AHzRwCHqY2bzscR0whZP3HBzQ&amp;ust=1397740639231888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hyperlink" Target="https://highamspark.fireflycloud.net/" TargetMode="External"/><Relationship Id="rId10" Type="http://schemas.openxmlformats.org/officeDocument/2006/relationships/image" Target="../media/image5.jpeg"/><Relationship Id="rId4" Type="http://schemas.openxmlformats.org/officeDocument/2006/relationships/hyperlink" Target="http://www.twitter.com/hpscience" TargetMode="External"/><Relationship Id="rId9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ChangeArrowheads="1"/>
          </p:cNvSpPr>
          <p:nvPr>
            <p:ph type="title"/>
          </p:nvPr>
        </p:nvSpPr>
        <p:spPr>
          <a:xfrm>
            <a:off x="707571" y="-252413"/>
            <a:ext cx="10515600" cy="1325563"/>
          </a:xfrm>
        </p:spPr>
        <p:txBody>
          <a:bodyPr/>
          <a:lstStyle/>
          <a:p>
            <a:pPr eaLnBrk="1" hangingPunct="1"/>
            <a:r>
              <a:rPr lang="en-GB" altLang="en-US" dirty="0" smtClean="0"/>
              <a:t>Objectives</a:t>
            </a:r>
          </a:p>
        </p:txBody>
      </p:sp>
      <p:sp>
        <p:nvSpPr>
          <p:cNvPr id="56322" name="Rectangle 3"/>
          <p:cNvSpPr>
            <a:spLocks noGrp="1" noChangeArrowheads="1"/>
          </p:cNvSpPr>
          <p:nvPr>
            <p:ph idx="1"/>
          </p:nvPr>
        </p:nvSpPr>
        <p:spPr>
          <a:xfrm>
            <a:off x="223935" y="1073150"/>
            <a:ext cx="11346023" cy="5784850"/>
          </a:xfrm>
        </p:spPr>
        <p:txBody>
          <a:bodyPr>
            <a:normAutofit/>
          </a:bodyPr>
          <a:lstStyle/>
          <a:p>
            <a:pPr marL="538163" lvl="1" indent="-358775"/>
            <a:r>
              <a:rPr lang="en-GB" altLang="en-US" sz="2600" dirty="0"/>
              <a:t>Recall the three states of matter and identify solids, liquids, gases.</a:t>
            </a:r>
          </a:p>
          <a:p>
            <a:pPr marL="538163" lvl="1" indent="-358775"/>
            <a:r>
              <a:rPr lang="en-GB" altLang="en-US" sz="2600" dirty="0"/>
              <a:t>State the meaning of: </a:t>
            </a:r>
            <a:r>
              <a:rPr lang="en-GB" altLang="en-US" sz="2600" dirty="0">
                <a:solidFill>
                  <a:srgbClr val="006786"/>
                </a:solidFill>
              </a:rPr>
              <a:t>mixture.</a:t>
            </a:r>
          </a:p>
          <a:p>
            <a:pPr marL="538163" lvl="1" indent="-358775"/>
            <a:r>
              <a:rPr lang="en-GB" altLang="en-US" sz="2600" dirty="0"/>
              <a:t>State the meaning of: </a:t>
            </a:r>
            <a:r>
              <a:rPr lang="en-GB" altLang="en-US" sz="2600" dirty="0">
                <a:solidFill>
                  <a:srgbClr val="006786"/>
                </a:solidFill>
              </a:rPr>
              <a:t>sieving, filtering, insoluble, suspension.</a:t>
            </a:r>
          </a:p>
          <a:p>
            <a:pPr marL="538163" lvl="1" indent="-358775"/>
            <a:r>
              <a:rPr lang="en-GB" altLang="en-US" sz="2600" dirty="0"/>
              <a:t>Describe what the three states of matter are like.</a:t>
            </a:r>
          </a:p>
          <a:p>
            <a:pPr marL="538163" lvl="1" indent="-358775"/>
            <a:r>
              <a:rPr lang="en-GB" altLang="en-US" sz="2600" dirty="0"/>
              <a:t>Identify mixtures.</a:t>
            </a:r>
          </a:p>
          <a:p>
            <a:pPr marL="538163" lvl="1" indent="-358775"/>
            <a:r>
              <a:rPr lang="en-GB" altLang="en-US" sz="2600" dirty="0"/>
              <a:t>Describe how insoluble solids can be separated from a liquid</a:t>
            </a:r>
            <a:r>
              <a:rPr lang="en-GB" altLang="en-US" sz="2600" dirty="0" smtClean="0"/>
              <a:t>.</a:t>
            </a:r>
          </a:p>
          <a:p>
            <a:pPr marL="538163" lvl="1" indent="-358775"/>
            <a:r>
              <a:rPr lang="en-GB" altLang="en-US" dirty="0"/>
              <a:t>Group materials using their states of matter as justification</a:t>
            </a:r>
            <a:r>
              <a:rPr lang="en-GB" altLang="en-US" dirty="0" smtClean="0"/>
              <a:t>.</a:t>
            </a:r>
            <a:endParaRPr lang="en-GB" altLang="en-US" dirty="0"/>
          </a:p>
          <a:p>
            <a:pPr marL="538163" lvl="1" indent="-358775"/>
            <a:r>
              <a:rPr lang="en-GB" altLang="en-US" dirty="0"/>
              <a:t>Classify mixtures as suspensions, colloids and solutions, on what they look like and whether they separate on standing. </a:t>
            </a:r>
            <a:endParaRPr lang="en-GB" altLang="en-US" dirty="0" smtClean="0"/>
          </a:p>
          <a:p>
            <a:pPr marL="538163" lvl="1" indent="-358775"/>
            <a:r>
              <a:rPr lang="en-GB" altLang="en-US" dirty="0"/>
              <a:t>Classify colloids as foams, emulsions, gels or aerosols on what they are made up of.</a:t>
            </a:r>
          </a:p>
          <a:p>
            <a:pPr marL="538163" lvl="1" indent="-358775">
              <a:buNone/>
            </a:pPr>
            <a:endParaRPr lang="en-GB" altLang="en-US" dirty="0"/>
          </a:p>
          <a:p>
            <a:pPr marL="538163" lvl="1" indent="-358775"/>
            <a:r>
              <a:rPr lang="en-GB" altLang="en-US" dirty="0"/>
              <a:t>Justify the decision to separate a mixture in a certain way. </a:t>
            </a:r>
          </a:p>
        </p:txBody>
      </p:sp>
      <p:sp>
        <p:nvSpPr>
          <p:cNvPr id="56323" name="Rectangle 5"/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altLang="en-US" smtClean="0">
                <a:solidFill>
                  <a:schemeClr val="bg1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1521248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63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63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63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63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63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63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63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63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632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9912" t="11896" r="23002" b="18960"/>
          <a:stretch/>
        </p:blipFill>
        <p:spPr>
          <a:xfrm>
            <a:off x="6211040" y="4547717"/>
            <a:ext cx="3390900" cy="231028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534719" y="5348915"/>
            <a:ext cx="26572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solidFill>
                  <a:schemeClr val="bg2">
                    <a:lumMod val="25000"/>
                  </a:schemeClr>
                </a:solidFill>
              </a:rPr>
              <a:t>Pond water</a:t>
            </a:r>
            <a:endParaRPr lang="en-GB" sz="40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098" name="Picture 2" descr="Related 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1039" y="0"/>
            <a:ext cx="2966540" cy="222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520528" y="1095531"/>
            <a:ext cx="26572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solidFill>
                  <a:schemeClr val="bg2">
                    <a:lumMod val="25000"/>
                  </a:schemeClr>
                </a:solidFill>
              </a:rPr>
              <a:t>Hairspray</a:t>
            </a:r>
            <a:endParaRPr lang="en-GB" sz="40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100" name="Picture 4" descr="Image result for sugar dissolving in te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8400" y="2372341"/>
            <a:ext cx="2709179" cy="2031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9601940" y="2868280"/>
            <a:ext cx="26572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solidFill>
                  <a:schemeClr val="bg2">
                    <a:lumMod val="25000"/>
                  </a:schemeClr>
                </a:solidFill>
              </a:rPr>
              <a:t>Sweet tea</a:t>
            </a:r>
            <a:endParaRPr lang="en-GB" sz="40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6313" y="1405295"/>
            <a:ext cx="2657281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4000" dirty="0" smtClean="0">
                <a:solidFill>
                  <a:schemeClr val="bg2">
                    <a:lumMod val="25000"/>
                  </a:schemeClr>
                </a:solidFill>
              </a:rPr>
              <a:t>Suspension </a:t>
            </a:r>
            <a:endParaRPr lang="en-GB" sz="40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6312" y="3329534"/>
            <a:ext cx="2657281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4000" dirty="0" smtClean="0">
                <a:solidFill>
                  <a:schemeClr val="bg2">
                    <a:lumMod val="25000"/>
                  </a:schemeClr>
                </a:solidFill>
              </a:rPr>
              <a:t>Colloid </a:t>
            </a:r>
            <a:endParaRPr lang="en-GB" sz="40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6312" y="5304736"/>
            <a:ext cx="2657281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4000" dirty="0" smtClean="0">
                <a:solidFill>
                  <a:schemeClr val="bg2">
                    <a:lumMod val="25000"/>
                  </a:schemeClr>
                </a:solidFill>
              </a:rPr>
              <a:t>Solution </a:t>
            </a:r>
            <a:endParaRPr lang="en-GB" sz="4000" dirty="0">
              <a:solidFill>
                <a:schemeClr val="bg2">
                  <a:lumMod val="25000"/>
                </a:schemeClr>
              </a:solidFill>
            </a:endParaRPr>
          </a:p>
        </p:txBody>
      </p:sp>
      <p:cxnSp>
        <p:nvCxnSpPr>
          <p:cNvPr id="6" name="Straight Arrow Connector 5"/>
          <p:cNvCxnSpPr>
            <a:endCxn id="2" idx="1"/>
          </p:cNvCxnSpPr>
          <p:nvPr/>
        </p:nvCxnSpPr>
        <p:spPr>
          <a:xfrm>
            <a:off x="2924817" y="1759238"/>
            <a:ext cx="3286223" cy="39436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2922722" y="1457395"/>
            <a:ext cx="3121317" cy="22260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14" idx="3"/>
          </p:cNvCxnSpPr>
          <p:nvPr/>
        </p:nvCxnSpPr>
        <p:spPr>
          <a:xfrm flipV="1">
            <a:off x="2833593" y="3576166"/>
            <a:ext cx="3414904" cy="20825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AutoShape 20"/>
          <p:cNvSpPr/>
          <p:nvPr/>
        </p:nvSpPr>
        <p:spPr>
          <a:xfrm>
            <a:off x="170469" y="82510"/>
            <a:ext cx="5259947" cy="968842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2882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0066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358764" marR="0" lvl="0" indent="-358764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800" b="0" i="0" u="none" strike="noStrike" kern="0" cap="none" spc="0" baseline="0" dirty="0" smtClean="0">
                <a:solidFill>
                  <a:srgbClr val="FFFFFF"/>
                </a:solidFill>
                <a:uFillTx/>
                <a:latin typeface="Calibri"/>
              </a:rPr>
              <a:t>Join</a:t>
            </a:r>
            <a:r>
              <a:rPr lang="en-GB" sz="2800" b="0" i="0" u="none" strike="noStrike" kern="0" cap="none" spc="0" dirty="0" smtClean="0">
                <a:solidFill>
                  <a:srgbClr val="FFFFFF"/>
                </a:solidFill>
                <a:uFillTx/>
                <a:latin typeface="Calibri"/>
              </a:rPr>
              <a:t> the words to their examples in your books.</a:t>
            </a:r>
            <a:endParaRPr lang="en-GB" sz="2800" b="0" i="0" u="none" strike="noStrike" kern="0" cap="none" spc="0" baseline="0" dirty="0">
              <a:solidFill>
                <a:srgbClr val="FFFFFF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63154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9912" t="11896" r="23002" b="18960"/>
          <a:stretch/>
        </p:blipFill>
        <p:spPr>
          <a:xfrm>
            <a:off x="4792786" y="1922108"/>
            <a:ext cx="6970722" cy="4749282"/>
          </a:xfrm>
          <a:prstGeom prst="rect">
            <a:avLst/>
          </a:prstGeom>
        </p:spPr>
      </p:pic>
      <p:sp>
        <p:nvSpPr>
          <p:cNvPr id="3" name="AutoShape 20"/>
          <p:cNvSpPr/>
          <p:nvPr/>
        </p:nvSpPr>
        <p:spPr>
          <a:xfrm>
            <a:off x="171659" y="265007"/>
            <a:ext cx="9569499" cy="1302536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2882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FFFF00"/>
          </a:solidFill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anchor="t" anchorCtr="0" compatLnSpc="1">
            <a:noAutofit/>
          </a:bodyPr>
          <a:lstStyle/>
          <a:p>
            <a:pPr marL="358764" marR="0" lvl="0" indent="-358764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3600" kern="0" dirty="0" smtClean="0"/>
              <a:t>How do we separate the solid that has settled at the bottom of the beaker from the water?</a:t>
            </a:r>
            <a:endParaRPr lang="en-GB" sz="3600" b="0" i="0" u="none" strike="noStrike" kern="0" cap="none" spc="0" baseline="0" dirty="0"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6847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7126" y="0"/>
            <a:ext cx="5357813" cy="1143000"/>
          </a:xfrm>
          <a:solidFill>
            <a:schemeClr val="accent4">
              <a:lumMod val="50000"/>
            </a:schemeClr>
          </a:solidFill>
        </p:spPr>
        <p:txBody>
          <a:bodyPr rtlCol="0">
            <a:noAutofit/>
          </a:bodyPr>
          <a:lstStyle/>
          <a:p>
            <a:pPr>
              <a:defRPr/>
            </a:pPr>
            <a:r>
              <a:rPr lang="en-GB" sz="9600" dirty="0">
                <a:solidFill>
                  <a:schemeClr val="bg1"/>
                </a:solidFill>
              </a:rPr>
              <a:t>Filtering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7004" y="1339380"/>
            <a:ext cx="9144000" cy="685800"/>
          </a:xfrm>
          <a:solidFill>
            <a:schemeClr val="accent4">
              <a:lumMod val="20000"/>
              <a:lumOff val="80000"/>
            </a:schemeClr>
          </a:solidFill>
        </p:spPr>
        <p:txBody>
          <a:bodyPr rtlCol="0">
            <a:normAutofit/>
          </a:bodyPr>
          <a:lstStyle/>
          <a:p>
            <a:pPr>
              <a:buNone/>
              <a:defRPr/>
            </a:pPr>
            <a:r>
              <a:rPr lang="en-GB" dirty="0" smtClean="0">
                <a:ea typeface="+mn-ea"/>
              </a:rPr>
              <a:t>	Filtering </a:t>
            </a:r>
            <a:r>
              <a:rPr lang="en-GB" dirty="0">
                <a:ea typeface="+mn-ea"/>
              </a:rPr>
              <a:t>is used to separate a solid from a liquid.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81318" y="2301832"/>
            <a:ext cx="3571875" cy="13843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GB" sz="2800" dirty="0"/>
              <a:t>What equipment do we use, in a lab, to filter a mixture?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00" y="2428876"/>
            <a:ext cx="4806950" cy="385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6816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3600"/>
              <a:t>Picture or diagram?</a:t>
            </a:r>
          </a:p>
        </p:txBody>
      </p:sp>
      <p:sp>
        <p:nvSpPr>
          <p:cNvPr id="57348" name="Content Placeholder 6"/>
          <p:cNvSpPr>
            <a:spLocks noGrp="1"/>
          </p:cNvSpPr>
          <p:nvPr>
            <p:ph sz="half" idx="1"/>
          </p:nvPr>
        </p:nvSpPr>
        <p:spPr>
          <a:xfrm>
            <a:off x="1847850" y="1700213"/>
            <a:ext cx="4027488" cy="8636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GB" altLang="en-US" smtClean="0"/>
              <a:t>This is a </a:t>
            </a:r>
            <a:r>
              <a:rPr lang="en-GB" altLang="en-US" smtClean="0">
                <a:solidFill>
                  <a:srgbClr val="006786"/>
                </a:solidFill>
              </a:rPr>
              <a:t>picture</a:t>
            </a:r>
            <a:r>
              <a:rPr lang="en-GB" altLang="en-US" smtClean="0"/>
              <a:t> of the apparatus used for filtration.</a:t>
            </a:r>
          </a:p>
        </p:txBody>
      </p:sp>
      <p:sp>
        <p:nvSpPr>
          <p:cNvPr id="57347" name="Content Placeholder 5"/>
          <p:cNvSpPr>
            <a:spLocks noGrp="1"/>
          </p:cNvSpPr>
          <p:nvPr>
            <p:ph sz="half" idx="2"/>
          </p:nvPr>
        </p:nvSpPr>
        <p:spPr>
          <a:xfrm>
            <a:off x="5951538" y="1700214"/>
            <a:ext cx="4500562" cy="1152525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GB" altLang="en-US" smtClean="0"/>
              <a:t>This is a simple </a:t>
            </a:r>
            <a:r>
              <a:rPr lang="en-GB" altLang="en-US" smtClean="0">
                <a:solidFill>
                  <a:srgbClr val="006786"/>
                </a:solidFill>
              </a:rPr>
              <a:t>diagram</a:t>
            </a:r>
            <a:r>
              <a:rPr lang="en-GB" altLang="en-US" smtClean="0"/>
              <a:t> of the apparatus used for filtration.</a:t>
            </a:r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© Pearson Education Ltd 2014. Copying permitted for purchasing institution only.  This material is not copyright free.</a:t>
            </a:r>
          </a:p>
        </p:txBody>
      </p:sp>
      <p:pic>
        <p:nvPicPr>
          <p:cNvPr id="9227" name="Picture 11" descr="7Ea_Fig1_AW96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1" y="3141663"/>
            <a:ext cx="1330325" cy="279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34" name="Picture 18" descr="7Ea_Fig2_AW96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6225" y="3213100"/>
            <a:ext cx="1631950" cy="273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9240" name="Group 24"/>
          <p:cNvGrpSpPr>
            <a:grpSpLocks/>
          </p:cNvGrpSpPr>
          <p:nvPr/>
        </p:nvGrpSpPr>
        <p:grpSpPr bwMode="auto">
          <a:xfrm>
            <a:off x="3287713" y="5013325"/>
            <a:ext cx="4895850" cy="369888"/>
            <a:chOff x="1111" y="3158"/>
            <a:chExt cx="3084" cy="233"/>
          </a:xfrm>
        </p:grpSpPr>
        <p:sp>
          <p:nvSpPr>
            <p:cNvPr id="9228" name="Text Box 12"/>
            <p:cNvSpPr txBox="1">
              <a:spLocks noChangeArrowheads="1"/>
            </p:cNvSpPr>
            <p:nvPr/>
          </p:nvSpPr>
          <p:spPr bwMode="auto">
            <a:xfrm>
              <a:off x="2245" y="3158"/>
              <a:ext cx="830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 altLang="en-US"/>
                <a:t>conical flask</a:t>
              </a:r>
            </a:p>
          </p:txBody>
        </p:sp>
        <p:sp>
          <p:nvSpPr>
            <p:cNvPr id="9231" name="Line 15"/>
            <p:cNvSpPr>
              <a:spLocks noChangeShapeType="1"/>
            </p:cNvSpPr>
            <p:nvPr/>
          </p:nvSpPr>
          <p:spPr bwMode="auto">
            <a:xfrm flipH="1">
              <a:off x="1111" y="3294"/>
              <a:ext cx="1089" cy="9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235" name="Line 19"/>
            <p:cNvSpPr>
              <a:spLocks noChangeShapeType="1"/>
            </p:cNvSpPr>
            <p:nvPr/>
          </p:nvSpPr>
          <p:spPr bwMode="auto">
            <a:xfrm flipH="1" flipV="1">
              <a:off x="3198" y="3294"/>
              <a:ext cx="997" cy="9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9239" name="Group 23"/>
          <p:cNvGrpSpPr>
            <a:grpSpLocks/>
          </p:cNvGrpSpPr>
          <p:nvPr/>
        </p:nvGrpSpPr>
        <p:grpSpPr bwMode="auto">
          <a:xfrm>
            <a:off x="2782888" y="4076701"/>
            <a:ext cx="5905500" cy="366713"/>
            <a:chOff x="793" y="2568"/>
            <a:chExt cx="3720" cy="231"/>
          </a:xfrm>
        </p:grpSpPr>
        <p:sp>
          <p:nvSpPr>
            <p:cNvPr id="9230" name="Text Box 14"/>
            <p:cNvSpPr txBox="1">
              <a:spLocks noChangeArrowheads="1"/>
            </p:cNvSpPr>
            <p:nvPr/>
          </p:nvSpPr>
          <p:spPr bwMode="auto">
            <a:xfrm>
              <a:off x="2290" y="2568"/>
              <a:ext cx="82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 altLang="en-US"/>
                <a:t>filter funnel</a:t>
              </a:r>
            </a:p>
          </p:txBody>
        </p:sp>
        <p:sp>
          <p:nvSpPr>
            <p:cNvPr id="9232" name="Line 16"/>
            <p:cNvSpPr>
              <a:spLocks noChangeShapeType="1"/>
            </p:cNvSpPr>
            <p:nvPr/>
          </p:nvSpPr>
          <p:spPr bwMode="auto">
            <a:xfrm flipH="1">
              <a:off x="793" y="2704"/>
              <a:ext cx="1407" cy="5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236" name="Line 20"/>
            <p:cNvSpPr>
              <a:spLocks noChangeShapeType="1"/>
            </p:cNvSpPr>
            <p:nvPr/>
          </p:nvSpPr>
          <p:spPr bwMode="auto">
            <a:xfrm flipH="1" flipV="1">
              <a:off x="3198" y="2704"/>
              <a:ext cx="1315" cy="9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9238" name="Group 22"/>
          <p:cNvGrpSpPr>
            <a:grpSpLocks/>
          </p:cNvGrpSpPr>
          <p:nvPr/>
        </p:nvGrpSpPr>
        <p:grpSpPr bwMode="auto">
          <a:xfrm>
            <a:off x="3216275" y="3284538"/>
            <a:ext cx="4895850" cy="366712"/>
            <a:chOff x="1066" y="2069"/>
            <a:chExt cx="3084" cy="231"/>
          </a:xfrm>
        </p:grpSpPr>
        <p:sp>
          <p:nvSpPr>
            <p:cNvPr id="9229" name="Text Box 13"/>
            <p:cNvSpPr txBox="1">
              <a:spLocks noChangeArrowheads="1"/>
            </p:cNvSpPr>
            <p:nvPr/>
          </p:nvSpPr>
          <p:spPr bwMode="auto">
            <a:xfrm>
              <a:off x="2245" y="2069"/>
              <a:ext cx="7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 altLang="en-US"/>
                <a:t>filter paper</a:t>
              </a:r>
            </a:p>
          </p:txBody>
        </p:sp>
        <p:sp>
          <p:nvSpPr>
            <p:cNvPr id="9233" name="Line 17"/>
            <p:cNvSpPr>
              <a:spLocks noChangeShapeType="1"/>
            </p:cNvSpPr>
            <p:nvPr/>
          </p:nvSpPr>
          <p:spPr bwMode="auto">
            <a:xfrm flipH="1">
              <a:off x="1066" y="2205"/>
              <a:ext cx="113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237" name="Line 21"/>
            <p:cNvSpPr>
              <a:spLocks noChangeShapeType="1"/>
            </p:cNvSpPr>
            <p:nvPr/>
          </p:nvSpPr>
          <p:spPr bwMode="auto">
            <a:xfrm flipH="1">
              <a:off x="3152" y="2205"/>
              <a:ext cx="99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917118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7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7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8" grpId="0"/>
      <p:bldP spid="5734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6057" y="5548539"/>
            <a:ext cx="11114314" cy="917575"/>
          </a:xfrm>
        </p:spPr>
        <p:txBody>
          <a:bodyPr/>
          <a:lstStyle/>
          <a:p>
            <a:pPr marL="0" indent="0">
              <a:buNone/>
            </a:pPr>
            <a:r>
              <a:rPr lang="en-GB" dirty="0">
                <a:hlinkClick r:id="rId3"/>
              </a:rPr>
              <a:t>https://www.activeteachonline.com/product/view/id/295/page/74/mode/dps?modal=/</a:t>
            </a:r>
            <a:r>
              <a:rPr lang="en-GB" dirty="0" smtClean="0">
                <a:hlinkClick r:id="rId3"/>
              </a:rPr>
              <a:t>player/animation/id/312550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7" name="AutoShape 20"/>
          <p:cNvSpPr>
            <a:spLocks noChangeArrowheads="1"/>
          </p:cNvSpPr>
          <p:nvPr/>
        </p:nvSpPr>
        <p:spPr bwMode="auto">
          <a:xfrm>
            <a:off x="816429" y="157048"/>
            <a:ext cx="8937171" cy="1497580"/>
          </a:xfrm>
          <a:prstGeom prst="roundRect">
            <a:avLst>
              <a:gd name="adj" fmla="val 7354"/>
            </a:avLst>
          </a:prstGeom>
          <a:solidFill>
            <a:srgbClr val="00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 marL="358775" lvl="0" indent="-358775" defTabSz="808038">
              <a:buFont typeface="Wingdings" panose="05000000000000000000" pitchFamily="2" charset="2"/>
              <a:buChar char="!"/>
              <a:tabLst>
                <a:tab pos="2422525" algn="l"/>
              </a:tabLst>
              <a:defRPr/>
            </a:pPr>
            <a:r>
              <a:rPr lang="en-GB" sz="4000" kern="0" dirty="0" smtClean="0">
                <a:solidFill>
                  <a:srgbClr val="FFFFFF"/>
                </a:solidFill>
              </a:rPr>
              <a:t>Explain how water is treated in steps while you watch the video.</a:t>
            </a:r>
            <a:endParaRPr lang="en-GB" sz="4000" kern="0" dirty="0">
              <a:solidFill>
                <a:srgbClr val="FFFFFF"/>
              </a:solidFill>
            </a:endParaRPr>
          </a:p>
          <a:p>
            <a:pPr defTabSz="808038" fontAlgn="auto">
              <a:spcBef>
                <a:spcPts val="0"/>
              </a:spcBef>
              <a:spcAft>
                <a:spcPts val="0"/>
              </a:spcAft>
              <a:tabLst>
                <a:tab pos="2422525" algn="l"/>
              </a:tabLst>
              <a:defRPr/>
            </a:pPr>
            <a:r>
              <a:rPr lang="en-GB" kern="0" dirty="0" smtClean="0">
                <a:solidFill>
                  <a:srgbClr val="FFFFFF"/>
                </a:solidFill>
                <a:latin typeface="Calibri" pitchFamily="34" charset="0"/>
                <a:sym typeface="Wingdings"/>
              </a:rPr>
              <a:t>	</a:t>
            </a:r>
            <a:endParaRPr lang="en-GB" kern="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16429" y="2009109"/>
            <a:ext cx="1048294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1.</a:t>
            </a:r>
          </a:p>
          <a:p>
            <a:endParaRPr lang="en-GB" sz="3200" dirty="0"/>
          </a:p>
          <a:p>
            <a:r>
              <a:rPr lang="en-GB" sz="3200" dirty="0" smtClean="0"/>
              <a:t>2</a:t>
            </a:r>
            <a:r>
              <a:rPr lang="en-GB" sz="3200" dirty="0" smtClean="0"/>
              <a:t>.</a:t>
            </a:r>
          </a:p>
          <a:p>
            <a:endParaRPr lang="en-GB" sz="3200" dirty="0"/>
          </a:p>
          <a:p>
            <a:r>
              <a:rPr lang="en-GB" sz="3200" dirty="0" smtClean="0"/>
              <a:t>3.</a:t>
            </a:r>
          </a:p>
          <a:p>
            <a:endParaRPr lang="en-GB" sz="3200" dirty="0"/>
          </a:p>
          <a:p>
            <a:r>
              <a:rPr lang="en-GB" sz="3200" dirty="0" smtClean="0"/>
              <a:t>4.</a:t>
            </a:r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2120252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7045" y="535740"/>
            <a:ext cx="11470155" cy="5909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3600" dirty="0" smtClean="0"/>
              <a:t>Waste water is screened where large objects like twigs are removed.</a:t>
            </a:r>
          </a:p>
          <a:p>
            <a:pPr marL="342900" indent="-342900">
              <a:buAutoNum type="arabicPeriod"/>
            </a:pPr>
            <a:endParaRPr lang="en-US" sz="3600" dirty="0" smtClean="0"/>
          </a:p>
          <a:p>
            <a:pPr marL="342900" indent="-342900">
              <a:buAutoNum type="arabicPeriod"/>
            </a:pPr>
            <a:r>
              <a:rPr lang="en-US" sz="3600" dirty="0" smtClean="0"/>
              <a:t>It is then passed through fine filters or left to stand in ‘settlement ponds’ where small suspended solids settle out when the water is still.</a:t>
            </a:r>
          </a:p>
          <a:p>
            <a:pPr marL="342900" indent="-342900">
              <a:buAutoNum type="arabicPeriod"/>
            </a:pPr>
            <a:endParaRPr lang="en-US" sz="3600" dirty="0" smtClean="0"/>
          </a:p>
          <a:p>
            <a:pPr marL="342900" indent="-342900">
              <a:buAutoNum type="arabicPeriod"/>
            </a:pPr>
            <a:r>
              <a:rPr lang="en-US" sz="3600" dirty="0" smtClean="0"/>
              <a:t>The water is then filtered through a thick layer of sand</a:t>
            </a:r>
          </a:p>
          <a:p>
            <a:pPr marL="342900" indent="-342900">
              <a:buAutoNum type="arabicPeriod"/>
            </a:pPr>
            <a:endParaRPr lang="en-US" sz="3600" dirty="0" smtClean="0"/>
          </a:p>
          <a:p>
            <a:pPr marL="342900" indent="-342900">
              <a:buAutoNum type="arabicPeriod"/>
            </a:pPr>
            <a:r>
              <a:rPr lang="en-US" sz="3600" dirty="0" smtClean="0"/>
              <a:t>Chlorine is added to water to kills the microbes.</a:t>
            </a:r>
          </a:p>
          <a:p>
            <a:pPr marL="342900" indent="-342900"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3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13111" t="9712" r="26889" b="18853"/>
          <a:stretch/>
        </p:blipFill>
        <p:spPr>
          <a:xfrm>
            <a:off x="975888" y="0"/>
            <a:ext cx="102402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19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191" y="0"/>
            <a:ext cx="10515600" cy="1325563"/>
          </a:xfrm>
        </p:spPr>
        <p:txBody>
          <a:bodyPr/>
          <a:lstStyle/>
          <a:p>
            <a:r>
              <a:rPr lang="en-GB" dirty="0" smtClean="0"/>
              <a:t>Complete </a:t>
            </a:r>
            <a:r>
              <a:rPr lang="en-GB" dirty="0" err="1" smtClean="0"/>
              <a:t>ws</a:t>
            </a:r>
            <a:r>
              <a:rPr lang="en-GB" dirty="0" smtClean="0"/>
              <a:t> Ea6/7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3062" t="6935" r="36411" b="5149"/>
          <a:stretch/>
        </p:blipFill>
        <p:spPr>
          <a:xfrm>
            <a:off x="485191" y="1399592"/>
            <a:ext cx="4220897" cy="51504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25860" t="13196" r="38378" b="7721"/>
          <a:stretch/>
        </p:blipFill>
        <p:spPr>
          <a:xfrm>
            <a:off x="6666862" y="1027906"/>
            <a:ext cx="4686938" cy="5830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896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3147" y="532580"/>
            <a:ext cx="119206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200" b="1" u="sng" dirty="0">
                <a:latin typeface="+mj-lt"/>
              </a:rPr>
              <a:t>7</a:t>
            </a:r>
            <a:r>
              <a:rPr lang="en-GB" sz="7200" b="1" u="sng" dirty="0" smtClean="0">
                <a:latin typeface="+mj-lt"/>
              </a:rPr>
              <a:t>Ea Mixtures</a:t>
            </a:r>
            <a:endParaRPr lang="en-GB" sz="7200" u="sng" dirty="0">
              <a:latin typeface="+mj-lt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175958" y="-176571"/>
            <a:ext cx="4016042" cy="673609"/>
          </a:xfrm>
          <a:ln>
            <a:noFill/>
          </a:ln>
        </p:spPr>
        <p:txBody>
          <a:bodyPr/>
          <a:lstStyle/>
          <a:p>
            <a:pPr algn="ctr"/>
            <a:fld id="{CD56B8D3-C7AC-4284-8907-C9020E1AB17D}" type="datetime4">
              <a:rPr lang="en-GB" sz="3733" u="sng">
                <a:solidFill>
                  <a:schemeClr val="tx1"/>
                </a:solidFill>
              </a:rPr>
              <a:pPr algn="ctr"/>
              <a:t>03 September 2018</a:t>
            </a:fld>
            <a:endParaRPr lang="en-GB" sz="3733" u="sng" dirty="0">
              <a:solidFill>
                <a:schemeClr val="tx1"/>
              </a:solidFill>
            </a:endParaRPr>
          </a:p>
        </p:txBody>
      </p:sp>
      <p:sp>
        <p:nvSpPr>
          <p:cNvPr id="6" name="Date Placeholder 1"/>
          <p:cNvSpPr txBox="1">
            <a:spLocks/>
          </p:cNvSpPr>
          <p:nvPr/>
        </p:nvSpPr>
        <p:spPr>
          <a:xfrm>
            <a:off x="-199110" y="21852"/>
            <a:ext cx="1740000" cy="712093"/>
          </a:xfrm>
          <a:prstGeom prst="rect">
            <a:avLst/>
          </a:prstGeom>
          <a:ln>
            <a:noFill/>
          </a:ln>
        </p:spPr>
        <p:txBody>
          <a:bodyPr vert="horz" lIns="121920" tIns="60960" rIns="121920" bIns="6096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4000" u="sng" dirty="0">
                <a:solidFill>
                  <a:schemeClr val="tx1"/>
                </a:solidFill>
              </a:rPr>
              <a:t>CW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33147" y="6267910"/>
            <a:ext cx="2412020" cy="523220"/>
            <a:chOff x="253025" y="5447323"/>
            <a:chExt cx="2412020" cy="523220"/>
          </a:xfrm>
        </p:grpSpPr>
        <p:pic>
          <p:nvPicPr>
            <p:cNvPr id="11" name="Picture 11" descr="https://encrypted-tbn2.gstatic.com/images?q=tbn:ANd9GcQmN4Hz1m2z4hoqhQtyywvPl7GkxDHUNt9OJDZZvBN7_uNmBZFw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53025" y="5547825"/>
              <a:ext cx="450360" cy="366040"/>
            </a:xfrm>
            <a:prstGeom prst="rect">
              <a:avLst/>
            </a:prstGeom>
            <a:noFill/>
          </p:spPr>
        </p:pic>
        <p:sp>
          <p:nvSpPr>
            <p:cNvPr id="12" name="TextBox 11">
              <a:hlinkClick r:id="rId4"/>
            </p:cNvPr>
            <p:cNvSpPr txBox="1"/>
            <p:nvPr/>
          </p:nvSpPr>
          <p:spPr>
            <a:xfrm>
              <a:off x="656492" y="5447323"/>
              <a:ext cx="200855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dirty="0">
                  <a:latin typeface="Trebuchet MS" pitchFamily="34" charset="0"/>
                </a:rPr>
                <a:t>@</a:t>
              </a:r>
              <a:r>
                <a:rPr lang="en-GB" sz="2800" b="1" dirty="0" err="1"/>
                <a:t>hpscience</a:t>
              </a:r>
              <a:endParaRPr lang="en-GB" sz="2800" b="1" dirty="0"/>
            </a:p>
          </p:txBody>
        </p:sp>
      </p:grpSp>
      <p:pic>
        <p:nvPicPr>
          <p:cNvPr id="13" name="Picture 2" descr="https://firefly.archbishoptemple.lancs.sch.uk/Templates/lib/core/login/images/school-logo.pn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9170" y="6180470"/>
            <a:ext cx="2114671" cy="587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>
            <a:hlinkClick r:id="rId7"/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89982" y="6298445"/>
            <a:ext cx="3794637" cy="436039"/>
          </a:xfrm>
          <a:prstGeom prst="rect">
            <a:avLst/>
          </a:prstGeom>
        </p:spPr>
      </p:pic>
      <p:pic>
        <p:nvPicPr>
          <p:cNvPr id="15" name="Picture 14" descr="yt-brand-standard-logo-95x40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996937" y="6265226"/>
            <a:ext cx="1143855" cy="481623"/>
          </a:xfrm>
          <a:prstGeom prst="rect">
            <a:avLst/>
          </a:prstGeom>
        </p:spPr>
      </p:pic>
      <p:sp>
        <p:nvSpPr>
          <p:cNvPr id="18" name="AutoShape 20"/>
          <p:cNvSpPr/>
          <p:nvPr/>
        </p:nvSpPr>
        <p:spPr>
          <a:xfrm>
            <a:off x="133147" y="2365028"/>
            <a:ext cx="7387940" cy="1266116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2882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0066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358764" marR="0" lvl="0" indent="-358764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000" kern="0" dirty="0" smtClean="0">
                <a:solidFill>
                  <a:srgbClr val="FFFFFF"/>
                </a:solidFill>
              </a:rPr>
              <a:t>What are the 3 </a:t>
            </a:r>
            <a:r>
              <a:rPr lang="en-GB" sz="4000" b="1" kern="0" dirty="0" smtClean="0">
                <a:solidFill>
                  <a:srgbClr val="FFFFFF"/>
                </a:solidFill>
              </a:rPr>
              <a:t>states of matter</a:t>
            </a:r>
            <a:r>
              <a:rPr lang="en-GB" sz="4000" kern="0" dirty="0" smtClean="0">
                <a:solidFill>
                  <a:srgbClr val="FFFFFF"/>
                </a:solidFill>
              </a:rPr>
              <a:t>?</a:t>
            </a:r>
          </a:p>
          <a:p>
            <a:pPr marL="358764" marR="0" lvl="0" indent="-358764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800" b="0" i="0" u="none" strike="noStrike" kern="0" cap="none" spc="0" baseline="0" dirty="0" smtClean="0">
                <a:solidFill>
                  <a:srgbClr val="FFFFFF"/>
                </a:solidFill>
                <a:uFillTx/>
                <a:latin typeface="Calibri"/>
              </a:rPr>
              <a:t>Answer in full sentences</a:t>
            </a:r>
            <a:endParaRPr lang="en-GB" sz="2800" b="0" i="0" u="none" strike="noStrike" kern="0" cap="none" spc="0" baseline="0" dirty="0">
              <a:solidFill>
                <a:srgbClr val="FFFFFF"/>
              </a:solidFill>
              <a:uFillTx/>
              <a:latin typeface="Calibri"/>
            </a:endParaRPr>
          </a:p>
        </p:txBody>
      </p:sp>
      <p:pic>
        <p:nvPicPr>
          <p:cNvPr id="3" name="Picture 2" descr="JEE Chemistry Topics: States of Matter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1825" y="2681531"/>
            <a:ext cx="4382015" cy="2924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671825" y="4950090"/>
            <a:ext cx="4512502" cy="9110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19" name="AutoShape 20"/>
          <p:cNvSpPr/>
          <p:nvPr/>
        </p:nvSpPr>
        <p:spPr>
          <a:xfrm>
            <a:off x="1019332" y="4431662"/>
            <a:ext cx="4586990" cy="742963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2882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0066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358764" marR="0" lvl="0" indent="-358764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3200" kern="0" dirty="0" smtClean="0">
                <a:solidFill>
                  <a:srgbClr val="FFFFFF"/>
                </a:solidFill>
              </a:rPr>
              <a:t>Think of examples of each</a:t>
            </a:r>
            <a:endParaRPr lang="en-GB" sz="3200" b="0" i="0" u="none" strike="noStrike" kern="0" cap="none" spc="0" baseline="0" dirty="0">
              <a:solidFill>
                <a:srgbClr val="FFFFFF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89282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83022" y="72543"/>
            <a:ext cx="589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u="sng" dirty="0"/>
              <a:t>What is a mixture?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596" y="918568"/>
            <a:ext cx="4088484" cy="2851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4160" y="727015"/>
            <a:ext cx="30480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760" y="3908425"/>
            <a:ext cx="2987040" cy="2413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024880" y="226071"/>
            <a:ext cx="4226560" cy="138499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800" dirty="0"/>
              <a:t>This is a mixture of sweets. It is a collection of different types of sweets.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455920" y="4638136"/>
            <a:ext cx="4937760" cy="95410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800" dirty="0"/>
              <a:t>This is not a mixture of sweets. There is only one type of sweet.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24880" y="3230881"/>
            <a:ext cx="4368800" cy="95410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800" dirty="0"/>
              <a:t>The different types of sweets can be separated.</a:t>
            </a:r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4693920" y="1034321"/>
            <a:ext cx="1198880" cy="1000500"/>
          </a:xfrm>
          <a:prstGeom prst="line">
            <a:avLst/>
          </a:prstGeom>
          <a:ln w="381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6747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9901" y="2889485"/>
            <a:ext cx="4871429" cy="2754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6498" y="3150053"/>
            <a:ext cx="3673891" cy="2086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20"/>
          <p:cNvSpPr/>
          <p:nvPr/>
        </p:nvSpPr>
        <p:spPr>
          <a:xfrm>
            <a:off x="477675" y="414298"/>
            <a:ext cx="6706895" cy="742697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2882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FFFF0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anchor="t" anchorCtr="0" compatLnSpc="1">
            <a:noAutofit/>
          </a:bodyPr>
          <a:lstStyle/>
          <a:p>
            <a:pPr marL="358764" marR="0" lvl="0" indent="-358764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3600" kern="0" dirty="0" smtClean="0"/>
              <a:t>Which one is the mixture? Why?</a:t>
            </a:r>
            <a:endParaRPr lang="en-GB" sz="3600" b="0" i="0" u="none" strike="noStrike" kern="0" cap="none" spc="0" baseline="0" dirty="0">
              <a:uFillTx/>
              <a:latin typeface="Calibri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604617" y="5643928"/>
            <a:ext cx="29380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/>
              <a:t>Mixture </a:t>
            </a:r>
            <a:endParaRPr lang="en-GB" sz="4400" dirty="0"/>
          </a:p>
        </p:txBody>
      </p:sp>
      <p:sp>
        <p:nvSpPr>
          <p:cNvPr id="8" name="TextBox 7"/>
          <p:cNvSpPr txBox="1"/>
          <p:nvPr/>
        </p:nvSpPr>
        <p:spPr>
          <a:xfrm>
            <a:off x="942672" y="1635573"/>
            <a:ext cx="1008771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/>
              <a:t>A mixture is made from different substances that are not chemically joined.</a:t>
            </a:r>
            <a:endParaRPr lang="en-GB" sz="4400" dirty="0"/>
          </a:p>
        </p:txBody>
      </p:sp>
      <p:sp>
        <p:nvSpPr>
          <p:cNvPr id="9" name="TextBox 8"/>
          <p:cNvSpPr txBox="1"/>
          <p:nvPr/>
        </p:nvSpPr>
        <p:spPr>
          <a:xfrm>
            <a:off x="8262078" y="5581852"/>
            <a:ext cx="29380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/>
              <a:t>Separated</a:t>
            </a:r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1926190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0"/>
          <p:cNvSpPr/>
          <p:nvPr/>
        </p:nvSpPr>
        <p:spPr>
          <a:xfrm>
            <a:off x="477675" y="414298"/>
            <a:ext cx="5923125" cy="1358518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2882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FFFF00"/>
          </a:solidFill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anchor="t" anchorCtr="0" compatLnSpc="1">
            <a:noAutofit/>
          </a:bodyPr>
          <a:lstStyle/>
          <a:p>
            <a:pPr marL="358764" marR="0" lvl="0" indent="-358764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3600" kern="0" dirty="0" smtClean="0"/>
              <a:t>Can you give examples of a mixture of liquids/gases?</a:t>
            </a:r>
            <a:endParaRPr lang="en-GB" sz="3600" b="0" i="0" u="none" strike="noStrike" kern="0" cap="none" spc="0" baseline="0" dirty="0">
              <a:uFillTx/>
              <a:latin typeface="Calibri"/>
            </a:endParaRPr>
          </a:p>
        </p:txBody>
      </p:sp>
      <p:pic>
        <p:nvPicPr>
          <p:cNvPr id="3074" name="Picture 2" descr="Image result for oil in wa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601" y="2114308"/>
            <a:ext cx="2627921" cy="3508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Related imag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24"/>
          <a:stretch/>
        </p:blipFill>
        <p:spPr bwMode="auto">
          <a:xfrm>
            <a:off x="3439237" y="2308401"/>
            <a:ext cx="3623802" cy="2623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Image result for ai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2330" y="2308401"/>
            <a:ext cx="4599042" cy="3066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01165" y="5522113"/>
            <a:ext cx="192479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solidFill>
                  <a:schemeClr val="bg2">
                    <a:lumMod val="50000"/>
                  </a:schemeClr>
                </a:solidFill>
              </a:rPr>
              <a:t>Oil and water </a:t>
            </a:r>
            <a:endParaRPr lang="en-GB" sz="40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76006" y="5622616"/>
            <a:ext cx="19247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solidFill>
                  <a:schemeClr val="bg2">
                    <a:lumMod val="50000"/>
                  </a:schemeClr>
                </a:solidFill>
              </a:rPr>
              <a:t>Squash  </a:t>
            </a:r>
            <a:endParaRPr lang="en-GB" sz="40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141312" y="5876056"/>
            <a:ext cx="19247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solidFill>
                  <a:schemeClr val="bg2">
                    <a:lumMod val="50000"/>
                  </a:schemeClr>
                </a:solidFill>
              </a:rPr>
              <a:t>Air  </a:t>
            </a:r>
            <a:endParaRPr lang="en-GB" sz="40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2041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2049" t="11420" r="23611" b="18827"/>
          <a:stretch/>
        </p:blipFill>
        <p:spPr>
          <a:xfrm>
            <a:off x="5858718" y="361950"/>
            <a:ext cx="5514132" cy="3981450"/>
          </a:xfrm>
          <a:prstGeom prst="rect">
            <a:avLst/>
          </a:prstGeom>
        </p:spPr>
      </p:pic>
      <p:sp>
        <p:nvSpPr>
          <p:cNvPr id="3" name="AutoShape 20"/>
          <p:cNvSpPr/>
          <p:nvPr/>
        </p:nvSpPr>
        <p:spPr>
          <a:xfrm>
            <a:off x="151808" y="361950"/>
            <a:ext cx="5409237" cy="1441862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2882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0066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358764" marR="0" lvl="0" indent="-358764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000" kern="0" dirty="0" smtClean="0">
                <a:solidFill>
                  <a:srgbClr val="FFFFFF"/>
                </a:solidFill>
              </a:rPr>
              <a:t>Why is waste water a mixture?</a:t>
            </a:r>
            <a:endParaRPr lang="en-GB" sz="4000" b="0" i="0" u="none" strike="noStrike" kern="0" cap="none" spc="0" baseline="0" dirty="0">
              <a:solidFill>
                <a:srgbClr val="FFFFFF"/>
              </a:solidFill>
              <a:uFillTx/>
              <a:latin typeface="Calibri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8500" t="45847" r="18500" b="24376"/>
          <a:stretch/>
        </p:blipFill>
        <p:spPr>
          <a:xfrm>
            <a:off x="207403" y="4343400"/>
            <a:ext cx="6341090" cy="1685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583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60337"/>
            <a:ext cx="892983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u="sng" dirty="0" smtClean="0"/>
              <a:t>Suspension </a:t>
            </a:r>
            <a:r>
              <a:rPr lang="en-GB" sz="3600" dirty="0" smtClean="0"/>
              <a:t>– a mixture of two substances that separate if it is not stirred (often a solid + liquid). E.g. …</a:t>
            </a:r>
          </a:p>
          <a:p>
            <a:endParaRPr lang="en-GB" sz="3600" dirty="0"/>
          </a:p>
        </p:txBody>
      </p:sp>
      <p:pic>
        <p:nvPicPr>
          <p:cNvPr id="1026" name="Picture 2" descr="Image result for sand and water mixtur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592"/>
          <a:stretch/>
        </p:blipFill>
        <p:spPr bwMode="auto">
          <a:xfrm>
            <a:off x="9643209" y="0"/>
            <a:ext cx="1985825" cy="2242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9839" y="2197327"/>
            <a:ext cx="892983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u="sng" dirty="0" smtClean="0"/>
              <a:t>Colloid </a:t>
            </a:r>
            <a:r>
              <a:rPr lang="en-GB" sz="3600" dirty="0" smtClean="0"/>
              <a:t>– when one substance is dispersed in another substance, and do not separate easily. A colloid is cloudy or opaque. (either substance could be solid, liquid or gas) E.g. …</a:t>
            </a:r>
          </a:p>
          <a:p>
            <a:endParaRPr lang="en-GB" sz="3600" dirty="0"/>
          </a:p>
        </p:txBody>
      </p:sp>
      <p:sp>
        <p:nvSpPr>
          <p:cNvPr id="5" name="AutoShape 4" descr="Image result for mil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AutoShape 6" descr="Image result for milk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34" name="Picture 10" descr="Image result for mil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699" y="4662019"/>
            <a:ext cx="2811665" cy="1875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Image result for pain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7616" y="4662019"/>
            <a:ext cx="3937887" cy="1856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/>
          <a:srcRect l="22537" t="14023" r="22159" b="19439"/>
          <a:stretch/>
        </p:blipFill>
        <p:spPr>
          <a:xfrm>
            <a:off x="8528957" y="4127341"/>
            <a:ext cx="3663043" cy="2479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441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03973"/>
            <a:ext cx="9788251" cy="1760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u="sng" dirty="0" smtClean="0"/>
              <a:t>Solution </a:t>
            </a:r>
            <a:r>
              <a:rPr lang="en-GB" sz="3600" dirty="0" smtClean="0"/>
              <a:t>– a mixture when the solid dissolves in the liquid. This mixture is clear/transparent. </a:t>
            </a:r>
            <a:r>
              <a:rPr lang="en-GB" sz="3600" dirty="0" err="1" smtClean="0"/>
              <a:t>E.g</a:t>
            </a:r>
            <a:r>
              <a:rPr lang="en-GB" sz="3600" dirty="0" smtClean="0"/>
              <a:t> …</a:t>
            </a:r>
          </a:p>
          <a:p>
            <a:endParaRPr lang="en-GB" sz="3600" dirty="0"/>
          </a:p>
        </p:txBody>
      </p:sp>
      <p:pic>
        <p:nvPicPr>
          <p:cNvPr id="2050" name="Picture 2" descr="Image result for salt dissolv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9029" y="0"/>
            <a:ext cx="1704392" cy="3230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2970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AutoShape 20"/>
          <p:cNvSpPr/>
          <p:nvPr/>
        </p:nvSpPr>
        <p:spPr>
          <a:xfrm>
            <a:off x="170469" y="82510"/>
            <a:ext cx="10087172" cy="907013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2882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0066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358764" marR="0" lvl="0" indent="-358764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000" kern="0" dirty="0" smtClean="0">
                <a:solidFill>
                  <a:srgbClr val="FFFFFF"/>
                </a:solidFill>
              </a:rPr>
              <a:t>1. Which one of these are clear/transparent?</a:t>
            </a:r>
            <a:endParaRPr lang="en-GB" sz="4000" b="0" i="0" u="none" strike="noStrike" kern="0" cap="none" spc="0" baseline="0" dirty="0">
              <a:solidFill>
                <a:srgbClr val="FFFFFF"/>
              </a:solidFill>
              <a:uFillTx/>
              <a:latin typeface="Calibri"/>
            </a:endParaRPr>
          </a:p>
        </p:txBody>
      </p:sp>
      <p:pic>
        <p:nvPicPr>
          <p:cNvPr id="3078" name="Picture 6" descr="Image result for water in glas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03" t="19402" r="28079" b="13209"/>
          <a:stretch/>
        </p:blipFill>
        <p:spPr bwMode="auto">
          <a:xfrm>
            <a:off x="170469" y="1829063"/>
            <a:ext cx="1858492" cy="2721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Image result for copper sulfate solutio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13" t="16701" r="19878" b="7265"/>
          <a:stretch/>
        </p:blipFill>
        <p:spPr bwMode="auto">
          <a:xfrm>
            <a:off x="2183362" y="1739641"/>
            <a:ext cx="1884784" cy="2929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Image result for cloudy solution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33" r="49095" b="8413"/>
          <a:stretch/>
        </p:blipFill>
        <p:spPr bwMode="auto">
          <a:xfrm>
            <a:off x="4487246" y="1633897"/>
            <a:ext cx="2187437" cy="3035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Image result for cloudy solution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35" t="-943" r="9717" b="2821"/>
          <a:stretch/>
        </p:blipFill>
        <p:spPr bwMode="auto">
          <a:xfrm>
            <a:off x="7093783" y="1600033"/>
            <a:ext cx="2237945" cy="3103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Related image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50" b="14546"/>
          <a:stretch/>
        </p:blipFill>
        <p:spPr bwMode="auto">
          <a:xfrm>
            <a:off x="9570232" y="1566171"/>
            <a:ext cx="2186340" cy="3103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801865" y="1229159"/>
            <a:ext cx="4857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solidFill>
                  <a:schemeClr val="bg2">
                    <a:lumMod val="25000"/>
                  </a:schemeClr>
                </a:solidFill>
              </a:rPr>
              <a:t>A</a:t>
            </a:r>
            <a:endParaRPr lang="en-GB" sz="40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882874" y="1078682"/>
            <a:ext cx="4857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solidFill>
                  <a:schemeClr val="bg2">
                    <a:lumMod val="25000"/>
                  </a:schemeClr>
                </a:solidFill>
              </a:rPr>
              <a:t>B</a:t>
            </a:r>
            <a:endParaRPr lang="en-GB" sz="40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418418" y="1021922"/>
            <a:ext cx="4857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solidFill>
                  <a:schemeClr val="bg2">
                    <a:lumMod val="25000"/>
                  </a:schemeClr>
                </a:solidFill>
              </a:rPr>
              <a:t>C</a:t>
            </a:r>
            <a:endParaRPr lang="en-GB" sz="40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993175" y="989731"/>
            <a:ext cx="4857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solidFill>
                  <a:schemeClr val="bg2">
                    <a:lumMod val="25000"/>
                  </a:schemeClr>
                </a:solidFill>
              </a:rPr>
              <a:t>D</a:t>
            </a:r>
            <a:endParaRPr lang="en-GB" sz="40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562841" y="945020"/>
            <a:ext cx="4857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solidFill>
                  <a:schemeClr val="bg2">
                    <a:lumMod val="25000"/>
                  </a:schemeClr>
                </a:solidFill>
              </a:rPr>
              <a:t>E</a:t>
            </a:r>
            <a:endParaRPr lang="en-GB" sz="40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09769" y="5460558"/>
            <a:ext cx="78750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solidFill>
                  <a:schemeClr val="bg2">
                    <a:lumMod val="25000"/>
                  </a:schemeClr>
                </a:solidFill>
              </a:rPr>
              <a:t>A, B and D are clear/ transparent.</a:t>
            </a:r>
          </a:p>
          <a:p>
            <a:r>
              <a:rPr lang="en-GB" sz="4000" dirty="0" smtClean="0">
                <a:solidFill>
                  <a:schemeClr val="bg2">
                    <a:lumMod val="25000"/>
                  </a:schemeClr>
                </a:solidFill>
              </a:rPr>
              <a:t>A is colourless</a:t>
            </a:r>
            <a:endParaRPr lang="en-GB" sz="40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9" name="AutoShape 20"/>
          <p:cNvSpPr/>
          <p:nvPr/>
        </p:nvSpPr>
        <p:spPr>
          <a:xfrm>
            <a:off x="175316" y="4827770"/>
            <a:ext cx="6499367" cy="753875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2882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00924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358764" marR="0" lvl="0" indent="-358764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3200" b="0" i="0" u="none" strike="noStrike" kern="0" cap="none" spc="0" baseline="0" dirty="0" smtClean="0">
                <a:solidFill>
                  <a:srgbClr val="FFFFFF"/>
                </a:solidFill>
                <a:uFillTx/>
                <a:latin typeface="Calibri" pitchFamily="34"/>
              </a:rPr>
              <a:t>2.</a:t>
            </a:r>
            <a:r>
              <a:rPr lang="en-GB" sz="3200" b="0" i="0" u="none" strike="noStrike" kern="0" cap="none" spc="0" dirty="0" smtClean="0">
                <a:solidFill>
                  <a:srgbClr val="FFFFFF"/>
                </a:solidFill>
                <a:uFillTx/>
                <a:latin typeface="Calibri" pitchFamily="34"/>
              </a:rPr>
              <a:t> Which one of these are colourless?</a:t>
            </a:r>
            <a:endParaRPr lang="en-GB" sz="3200" b="0" i="0" u="none" strike="noStrike" kern="0" cap="none" spc="0" baseline="0" dirty="0">
              <a:solidFill>
                <a:srgbClr val="FFFFFF"/>
              </a:solidFill>
              <a:uFillTx/>
              <a:latin typeface="Calibri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3355500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374</TotalTime>
  <Words>571</Words>
  <Application>Microsoft Office PowerPoint</Application>
  <PresentationFormat>Widescreen</PresentationFormat>
  <Paragraphs>84</Paragraphs>
  <Slides>17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ＭＳ Ｐゴシック</vt:lpstr>
      <vt:lpstr>Arial</vt:lpstr>
      <vt:lpstr>Calibri</vt:lpstr>
      <vt:lpstr>Calibri Light</vt:lpstr>
      <vt:lpstr>Trebuchet MS</vt:lpstr>
      <vt:lpstr>Wingdings</vt:lpstr>
      <vt:lpstr>Office Theme</vt:lpstr>
      <vt:lpstr>Objectives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Filtering</vt:lpstr>
      <vt:lpstr>Picture or diagram?</vt:lpstr>
      <vt:lpstr>PowerPoint Presentation</vt:lpstr>
      <vt:lpstr>PowerPoint Presentation</vt:lpstr>
      <vt:lpstr>PowerPoint Presentation</vt:lpstr>
      <vt:lpstr>Complete ws Ea6/7</vt:lpstr>
    </vt:vector>
  </TitlesOfParts>
  <Company>Highams Park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 Tomkins</dc:creator>
  <cp:lastModifiedBy>F Olyabek</cp:lastModifiedBy>
  <cp:revision>29</cp:revision>
  <dcterms:created xsi:type="dcterms:W3CDTF">2018-06-27T10:37:59Z</dcterms:created>
  <dcterms:modified xsi:type="dcterms:W3CDTF">2018-09-03T15:53:52Z</dcterms:modified>
</cp:coreProperties>
</file>