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05" r:id="rId3"/>
    <p:sldId id="306" r:id="rId4"/>
    <p:sldId id="307" r:id="rId5"/>
    <p:sldId id="308" r:id="rId6"/>
    <p:sldId id="311" r:id="rId7"/>
    <p:sldId id="296" r:id="rId8"/>
    <p:sldId id="310" r:id="rId9"/>
    <p:sldId id="309" r:id="rId10"/>
    <p:sldId id="297" r:id="rId11"/>
    <p:sldId id="300" r:id="rId12"/>
    <p:sldId id="312" r:id="rId13"/>
    <p:sldId id="314" r:id="rId14"/>
    <p:sldId id="315" r:id="rId15"/>
    <p:sldId id="313" r:id="rId16"/>
    <p:sldId id="316" r:id="rId17"/>
    <p:sldId id="317" r:id="rId18"/>
    <p:sldId id="304"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86C62E-8728-455C-AD95-F4CFF1713A0A}">
          <p14:sldIdLst>
            <p14:sldId id="263"/>
            <p14:sldId id="305"/>
            <p14:sldId id="306"/>
            <p14:sldId id="307"/>
            <p14:sldId id="308"/>
            <p14:sldId id="311"/>
            <p14:sldId id="296"/>
            <p14:sldId id="310"/>
            <p14:sldId id="309"/>
            <p14:sldId id="297"/>
            <p14:sldId id="300"/>
            <p14:sldId id="312"/>
            <p14:sldId id="314"/>
            <p14:sldId id="315"/>
            <p14:sldId id="313"/>
            <p14:sldId id="316"/>
            <p14:sldId id="317"/>
            <p14:sldId id="304"/>
            <p14:sldId id="30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80" d="100"/>
          <a:sy n="80" d="100"/>
        </p:scale>
        <p:origin x="-228"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22271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93176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64636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207039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83B9DC-433E-4892-99AB-A580AE0B65BD}" type="datetimeFigureOut">
              <a:rPr lang="en-GB" smtClean="0"/>
              <a:t>06/01/2019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19592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83B9DC-433E-4892-99AB-A580AE0B65BD}" type="datetimeFigureOut">
              <a:rPr lang="en-GB" smtClean="0"/>
              <a:t>06/01/2019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96962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83B9DC-433E-4892-99AB-A580AE0B65BD}" type="datetimeFigureOut">
              <a:rPr lang="en-GB" smtClean="0"/>
              <a:t>06/01/2019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6542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83B9DC-433E-4892-99AB-A580AE0B65BD}" type="datetimeFigureOut">
              <a:rPr lang="en-GB" smtClean="0"/>
              <a:t>06/01/2019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81270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3B9DC-433E-4892-99AB-A580AE0B65BD}" type="datetimeFigureOut">
              <a:rPr lang="en-GB" smtClean="0"/>
              <a:t>06/01/2019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96572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06/01/2019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403088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06/01/2019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02457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3B9DC-433E-4892-99AB-A580AE0B65BD}" type="datetimeFigureOut">
              <a:rPr lang="en-GB" smtClean="0"/>
              <a:t>06/01/2019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75D8-0255-44D9-86EB-AC1F8D92CA7E}" type="slidenum">
              <a:rPr lang="en-GB" smtClean="0"/>
              <a:t>‹#›</a:t>
            </a:fld>
            <a:endParaRPr lang="en-GB"/>
          </a:p>
        </p:txBody>
      </p:sp>
    </p:spTree>
    <p:extLst>
      <p:ext uri="{BB962C8B-B14F-4D97-AF65-F5344CB8AC3E}">
        <p14:creationId xmlns:p14="http://schemas.microsoft.com/office/powerpoint/2010/main" val="255500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www.pearsonactivelearn.com/" TargetMode="External"/><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highamspark.fireflycloud.net/" TargetMode="External"/><Relationship Id="rId4" Type="http://schemas.openxmlformats.org/officeDocument/2006/relationships/hyperlink" Target="http://www.twitter.com/hpscience"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www.pearsonactivelearn.com/" TargetMode="External"/><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highamspark.fireflycloud.net/" TargetMode="External"/><Relationship Id="rId4" Type="http://schemas.openxmlformats.org/officeDocument/2006/relationships/hyperlink" Target="http://www.twitter.com/hpscience"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3147" y="6267910"/>
            <a:ext cx="2412020" cy="523220"/>
            <a:chOff x="253025" y="5447323"/>
            <a:chExt cx="2412020" cy="523220"/>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23220"/>
            </a:xfrm>
            <a:prstGeom prst="rect">
              <a:avLst/>
            </a:prstGeom>
            <a:noFill/>
          </p:spPr>
          <p:txBody>
            <a:bodyPr wrap="square" rtlCol="0">
              <a:spAutoFit/>
            </a:bodyPr>
            <a:lstStyle/>
            <a:p>
              <a:r>
                <a:rPr lang="en-GB" sz="2800" dirty="0">
                  <a:latin typeface="Trebuchet MS" pitchFamily="34" charset="0"/>
                </a:rPr>
                <a:t>@</a:t>
              </a:r>
              <a:r>
                <a:rPr lang="en-GB" sz="2800" b="1" dirty="0" err="1"/>
                <a:t>hpscience</a:t>
              </a:r>
              <a:endParaRPr lang="en-GB" sz="2800" b="1" dirty="0"/>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9170" y="6180470"/>
            <a:ext cx="2114671" cy="5871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89982" y="6298445"/>
            <a:ext cx="3794637" cy="436039"/>
          </a:xfrm>
          <a:prstGeom prst="rect">
            <a:avLst/>
          </a:prstGeom>
        </p:spPr>
      </p:pic>
      <p:pic>
        <p:nvPicPr>
          <p:cNvPr id="15" name="Picture 14" descr="yt-brand-standard-logo-95x40.png"/>
          <p:cNvPicPr>
            <a:picLocks noChangeAspect="1"/>
          </p:cNvPicPr>
          <p:nvPr/>
        </p:nvPicPr>
        <p:blipFill>
          <a:blip r:embed="rId9" cstate="print"/>
          <a:stretch>
            <a:fillRect/>
          </a:stretch>
        </p:blipFill>
        <p:spPr>
          <a:xfrm>
            <a:off x="2996937" y="6265226"/>
            <a:ext cx="1143855" cy="481623"/>
          </a:xfrm>
          <a:prstGeom prst="rect">
            <a:avLst/>
          </a:prstGeom>
        </p:spPr>
      </p:pic>
      <p:sp>
        <p:nvSpPr>
          <p:cNvPr id="17" name="TextBox 16"/>
          <p:cNvSpPr txBox="1"/>
          <p:nvPr/>
        </p:nvSpPr>
        <p:spPr>
          <a:xfrm>
            <a:off x="0" y="0"/>
            <a:ext cx="12192000" cy="1200329"/>
          </a:xfrm>
          <a:prstGeom prst="rect">
            <a:avLst/>
          </a:prstGeom>
          <a:solidFill>
            <a:srgbClr val="0000FF"/>
          </a:solidFill>
          <a:ln w="25400">
            <a:solidFill>
              <a:srgbClr val="0000FF"/>
            </a:solidFill>
          </a:ln>
        </p:spPr>
        <p:txBody>
          <a:bodyPr wrap="square" rtlCol="0">
            <a:spAutoFit/>
          </a:bodyPr>
          <a:lstStyle/>
          <a:p>
            <a:pPr algn="ctr"/>
            <a:r>
              <a:rPr lang="en-GB" sz="3600" b="1" dirty="0" smtClean="0">
                <a:solidFill>
                  <a:srgbClr val="FFFF00"/>
                </a:solidFill>
              </a:rPr>
              <a:t>Glance at the text below. </a:t>
            </a:r>
            <a:r>
              <a:rPr lang="en-GB" sz="3600" b="1" dirty="0">
                <a:solidFill>
                  <a:srgbClr val="FFFF00"/>
                </a:solidFill>
              </a:rPr>
              <a:t>Apart from </a:t>
            </a:r>
            <a:r>
              <a:rPr lang="en-GB" sz="3600" b="1" dirty="0" smtClean="0">
                <a:solidFill>
                  <a:srgbClr val="FFFF00"/>
                </a:solidFill>
              </a:rPr>
              <a:t>increasing </a:t>
            </a:r>
            <a:r>
              <a:rPr lang="en-GB" sz="3600" b="1" dirty="0">
                <a:solidFill>
                  <a:srgbClr val="FFFF00"/>
                </a:solidFill>
              </a:rPr>
              <a:t>the font </a:t>
            </a:r>
            <a:r>
              <a:rPr lang="en-GB" sz="3600" b="1" dirty="0" smtClean="0">
                <a:solidFill>
                  <a:srgbClr val="FFFF00"/>
                </a:solidFill>
              </a:rPr>
              <a:t>size, </a:t>
            </a:r>
            <a:r>
              <a:rPr lang="en-GB" sz="3600" b="1" dirty="0">
                <a:solidFill>
                  <a:srgbClr val="FFFF00"/>
                </a:solidFill>
              </a:rPr>
              <a:t>what could </a:t>
            </a:r>
            <a:r>
              <a:rPr lang="en-GB" sz="3600" b="1" dirty="0" smtClean="0">
                <a:solidFill>
                  <a:srgbClr val="FFFF00"/>
                </a:solidFill>
              </a:rPr>
              <a:t>be done structurally to </a:t>
            </a:r>
            <a:r>
              <a:rPr lang="en-GB" sz="3600" b="1" dirty="0">
                <a:solidFill>
                  <a:srgbClr val="FFFF00"/>
                </a:solidFill>
              </a:rPr>
              <a:t>improve it</a:t>
            </a:r>
            <a:r>
              <a:rPr lang="en-GB" sz="3600" b="1" dirty="0" smtClean="0">
                <a:solidFill>
                  <a:srgbClr val="FFFF00"/>
                </a:solidFill>
              </a:rPr>
              <a:t>? What’s missing?</a:t>
            </a:r>
            <a:endParaRPr lang="en-GB" sz="3600" b="1" dirty="0">
              <a:solidFill>
                <a:srgbClr val="FFFF00"/>
              </a:solidFill>
            </a:endParaRPr>
          </a:p>
        </p:txBody>
      </p:sp>
      <p:sp>
        <p:nvSpPr>
          <p:cNvPr id="8" name="TextBox 7"/>
          <p:cNvSpPr txBox="1"/>
          <p:nvPr/>
        </p:nvSpPr>
        <p:spPr>
          <a:xfrm>
            <a:off x="133147" y="1410241"/>
            <a:ext cx="11920694" cy="4370427"/>
          </a:xfrm>
          <a:prstGeom prst="rect">
            <a:avLst/>
          </a:prstGeom>
          <a:noFill/>
        </p:spPr>
        <p:txBody>
          <a:bodyPr wrap="square" rtlCol="0">
            <a:spAutoFit/>
          </a:bodyPr>
          <a:lstStyle/>
          <a:p>
            <a:pPr algn="just"/>
            <a:r>
              <a:rPr lang="en-GB" sz="2000" dirty="0"/>
              <a:t>The internet has so many useful tools yet it can cause many problems in today’s world. Although nowadays we take the internet for granted, we forget that we must be careful when using it. There are many issues which we may not consider. Cyber bullying can cause serious problems. People seem to forget that what they say online can be visible to thousands of people and can be shared easily. We shouldn’t say anything online that we would not be prepared to say in person. Often, people assume they are anonymous but this isn’t always true. Another example of a negative impact of the internet is the amount of identity theft. People can access personal details and commit fraud if the appropriate protection is not in place. This could lead to worry and stress. We need to ensure that our passwords are strong and that we only share information with reputable companies. Furthermore, scientists worry that young people spend so much time online, that they are missing out on time outdoors with their friends which could affect their development. In the past, children had to be more creative whereas now it is easy to stay at home and spend hours on the internet. Overall, the internet has changed our lives. Some would argue that this has helped us and let us improve our lives. However, many would argue that we need to be aware of possible dangers so that the internet doesn’t ruin our lives. </a:t>
            </a:r>
          </a:p>
          <a:p>
            <a:pPr algn="just"/>
            <a:endParaRPr lang="en-GB" dirty="0"/>
          </a:p>
        </p:txBody>
      </p:sp>
    </p:spTree>
    <p:extLst>
      <p:ext uri="{BB962C8B-B14F-4D97-AF65-F5344CB8AC3E}">
        <p14:creationId xmlns:p14="http://schemas.microsoft.com/office/powerpoint/2010/main" val="28892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80" y="149410"/>
            <a:ext cx="11926531" cy="6251389"/>
          </a:xfrm>
        </p:spPr>
        <p:txBody>
          <a:bodyPr>
            <a:noAutofit/>
          </a:bodyPr>
          <a:lstStyle/>
          <a:p>
            <a:pPr marL="0" indent="0">
              <a:buNone/>
            </a:pPr>
            <a:r>
              <a:rPr lang="en-GB" sz="4000" dirty="0" smtClean="0"/>
              <a:t>A </a:t>
            </a:r>
            <a:r>
              <a:rPr lang="en-GB" sz="3600" dirty="0" smtClean="0"/>
              <a:t>paragraph</a:t>
            </a:r>
            <a:r>
              <a:rPr lang="en-GB" sz="4000" dirty="0" smtClean="0"/>
              <a:t> helps keep writing clear. </a:t>
            </a:r>
            <a:r>
              <a:rPr lang="en-GB" sz="3600" dirty="0"/>
              <a:t>A paragraph often has 3 sentences:</a:t>
            </a:r>
          </a:p>
          <a:p>
            <a:r>
              <a:rPr lang="en-GB" sz="3600" dirty="0"/>
              <a:t>a </a:t>
            </a:r>
            <a:r>
              <a:rPr lang="en-GB" sz="3600" u="sng" dirty="0" smtClean="0"/>
              <a:t>t         sentence</a:t>
            </a:r>
            <a:r>
              <a:rPr lang="en-GB" sz="3600" dirty="0"/>
              <a:t>, </a:t>
            </a:r>
          </a:p>
          <a:p>
            <a:r>
              <a:rPr lang="en-GB" sz="3600" u="sng" dirty="0"/>
              <a:t>s</a:t>
            </a:r>
            <a:r>
              <a:rPr lang="en-GB" sz="3600" u="sng" dirty="0" smtClean="0"/>
              <a:t>                   sentences</a:t>
            </a:r>
            <a:r>
              <a:rPr lang="en-GB" sz="3600" dirty="0" smtClean="0"/>
              <a:t> </a:t>
            </a:r>
            <a:r>
              <a:rPr lang="en-GB" sz="3600" dirty="0"/>
              <a:t>and a </a:t>
            </a:r>
          </a:p>
          <a:p>
            <a:r>
              <a:rPr lang="en-GB" sz="3600" u="sng" dirty="0"/>
              <a:t>s</a:t>
            </a:r>
            <a:r>
              <a:rPr lang="en-GB" sz="3600" u="sng" dirty="0" smtClean="0"/>
              <a:t>               </a:t>
            </a:r>
            <a:r>
              <a:rPr lang="en-GB" sz="3600" dirty="0"/>
              <a:t>sentence</a:t>
            </a:r>
            <a:r>
              <a:rPr lang="en-GB" sz="3600" dirty="0">
                <a:effectLst>
                  <a:outerShdw blurRad="38100" dist="38100" dir="2700000" algn="tl">
                    <a:srgbClr val="000000">
                      <a:alpha val="43137"/>
                    </a:srgbClr>
                  </a:outerShdw>
                </a:effectLst>
              </a:rPr>
              <a:t> </a:t>
            </a:r>
            <a:r>
              <a:rPr lang="en-GB" sz="3600" dirty="0"/>
              <a:t>to give it a good structure.</a:t>
            </a:r>
          </a:p>
          <a:p>
            <a:endParaRPr lang="en-GB" sz="1600" dirty="0"/>
          </a:p>
          <a:p>
            <a:pPr marL="0" indent="0">
              <a:buNone/>
            </a:pPr>
            <a:r>
              <a:rPr lang="en-GB" sz="3600" dirty="0"/>
              <a:t>This also helps to give it </a:t>
            </a:r>
            <a:r>
              <a:rPr lang="en-GB" sz="3600" u="sng" dirty="0" smtClean="0"/>
              <a:t>u____</a:t>
            </a:r>
            <a:r>
              <a:rPr lang="en-GB" sz="3600" dirty="0" smtClean="0"/>
              <a:t> </a:t>
            </a:r>
            <a:r>
              <a:rPr lang="en-GB" sz="3600" dirty="0"/>
              <a:t>(be about one topic only). </a:t>
            </a:r>
          </a:p>
          <a:p>
            <a:pPr marL="0" indent="0">
              <a:buNone/>
            </a:pPr>
            <a:endParaRPr lang="en-GB" sz="1050" dirty="0"/>
          </a:p>
          <a:p>
            <a:pPr marL="0" indent="0">
              <a:buNone/>
            </a:pPr>
            <a:r>
              <a:rPr lang="en-GB" sz="3600" dirty="0"/>
              <a:t>Other qualities are </a:t>
            </a:r>
            <a:r>
              <a:rPr lang="en-GB" sz="3600" u="sng" dirty="0" smtClean="0"/>
              <a:t>c_______</a:t>
            </a:r>
            <a:r>
              <a:rPr lang="en-GB" sz="3600" dirty="0" smtClean="0"/>
              <a:t> </a:t>
            </a:r>
            <a:r>
              <a:rPr lang="en-GB" sz="3600" dirty="0"/>
              <a:t>(how well the sentences link together) and </a:t>
            </a:r>
            <a:r>
              <a:rPr lang="en-GB" sz="3600" u="sng" dirty="0" smtClean="0"/>
              <a:t>o____</a:t>
            </a:r>
            <a:r>
              <a:rPr lang="en-GB" sz="3600" dirty="0" smtClean="0"/>
              <a:t>(</a:t>
            </a:r>
            <a:r>
              <a:rPr lang="en-GB" sz="3600" dirty="0"/>
              <a:t>whether the sentences are in an easy-to-follow order</a:t>
            </a:r>
            <a:r>
              <a:rPr lang="en-GB" sz="3600" dirty="0" smtClean="0"/>
              <a:t>).</a:t>
            </a:r>
            <a:r>
              <a:rPr lang="en-GB" sz="4000" dirty="0" smtClean="0"/>
              <a:t> </a:t>
            </a:r>
            <a:endParaRPr lang="en-GB" sz="4000" dirty="0"/>
          </a:p>
        </p:txBody>
      </p:sp>
      <p:sp>
        <p:nvSpPr>
          <p:cNvPr id="4" name="TextBox 3"/>
          <p:cNvSpPr txBox="1"/>
          <p:nvPr/>
        </p:nvSpPr>
        <p:spPr>
          <a:xfrm>
            <a:off x="472186" y="2493815"/>
            <a:ext cx="1756250" cy="646331"/>
          </a:xfrm>
          <a:prstGeom prst="rect">
            <a:avLst/>
          </a:prstGeom>
          <a:noFill/>
        </p:spPr>
        <p:txBody>
          <a:bodyPr wrap="none" rtlCol="0">
            <a:spAutoFit/>
          </a:bodyPr>
          <a:lstStyle/>
          <a:p>
            <a:r>
              <a:rPr lang="en-GB" altLang="en-US" sz="3600" dirty="0" err="1">
                <a:solidFill>
                  <a:srgbClr val="FF0000"/>
                </a:solidFill>
                <a:latin typeface="Calibri" panose="020F0502020204030204" pitchFamily="34" charset="0"/>
              </a:rPr>
              <a:t>ummary</a:t>
            </a:r>
            <a:endParaRPr lang="en-GB" sz="3600" dirty="0">
              <a:solidFill>
                <a:srgbClr val="FF0000"/>
              </a:solidFill>
            </a:endParaRPr>
          </a:p>
        </p:txBody>
      </p:sp>
      <p:sp>
        <p:nvSpPr>
          <p:cNvPr id="5" name="TextBox 4"/>
          <p:cNvSpPr txBox="1"/>
          <p:nvPr/>
        </p:nvSpPr>
        <p:spPr>
          <a:xfrm>
            <a:off x="472186" y="1883110"/>
            <a:ext cx="2034531" cy="646331"/>
          </a:xfrm>
          <a:prstGeom prst="rect">
            <a:avLst/>
          </a:prstGeom>
          <a:noFill/>
        </p:spPr>
        <p:txBody>
          <a:bodyPr wrap="none" rtlCol="0">
            <a:spAutoFit/>
          </a:bodyPr>
          <a:lstStyle/>
          <a:p>
            <a:r>
              <a:rPr lang="en-GB" altLang="en-US" sz="3600" dirty="0" err="1">
                <a:solidFill>
                  <a:srgbClr val="FF0000"/>
                </a:solidFill>
                <a:latin typeface="Calibri" panose="020F0502020204030204" pitchFamily="34" charset="0"/>
              </a:rPr>
              <a:t>upporting</a:t>
            </a:r>
            <a:endParaRPr lang="en-GB" sz="3600" dirty="0">
              <a:solidFill>
                <a:srgbClr val="FF0000"/>
              </a:solidFill>
            </a:endParaRPr>
          </a:p>
        </p:txBody>
      </p:sp>
      <p:sp>
        <p:nvSpPr>
          <p:cNvPr id="7" name="TextBox 6"/>
          <p:cNvSpPr txBox="1"/>
          <p:nvPr/>
        </p:nvSpPr>
        <p:spPr>
          <a:xfrm>
            <a:off x="3882523" y="4331393"/>
            <a:ext cx="1672253" cy="646331"/>
          </a:xfrm>
          <a:prstGeom prst="rect">
            <a:avLst/>
          </a:prstGeom>
          <a:noFill/>
        </p:spPr>
        <p:txBody>
          <a:bodyPr wrap="none" rtlCol="0">
            <a:spAutoFit/>
          </a:bodyPr>
          <a:lstStyle/>
          <a:p>
            <a:r>
              <a:rPr lang="en-GB" sz="3600" dirty="0" err="1" smtClean="0">
                <a:solidFill>
                  <a:srgbClr val="FF0000"/>
                </a:solidFill>
              </a:rPr>
              <a:t>ohesion</a:t>
            </a:r>
            <a:endParaRPr lang="en-GB" sz="3600" dirty="0">
              <a:solidFill>
                <a:srgbClr val="FF0000"/>
              </a:solidFill>
            </a:endParaRPr>
          </a:p>
        </p:txBody>
      </p:sp>
      <p:sp>
        <p:nvSpPr>
          <p:cNvPr id="8" name="TextBox 7"/>
          <p:cNvSpPr txBox="1"/>
          <p:nvPr/>
        </p:nvSpPr>
        <p:spPr>
          <a:xfrm>
            <a:off x="864439" y="1262275"/>
            <a:ext cx="971741" cy="646331"/>
          </a:xfrm>
          <a:prstGeom prst="rect">
            <a:avLst/>
          </a:prstGeom>
          <a:noFill/>
        </p:spPr>
        <p:txBody>
          <a:bodyPr wrap="none" rtlCol="0">
            <a:spAutoFit/>
          </a:bodyPr>
          <a:lstStyle/>
          <a:p>
            <a:r>
              <a:rPr lang="en-GB" sz="3600" dirty="0" err="1" smtClean="0">
                <a:solidFill>
                  <a:srgbClr val="FF0000"/>
                </a:solidFill>
              </a:rPr>
              <a:t>opic</a:t>
            </a:r>
            <a:endParaRPr lang="en-GB" sz="3600" dirty="0">
              <a:solidFill>
                <a:srgbClr val="FF0000"/>
              </a:solidFill>
            </a:endParaRPr>
          </a:p>
        </p:txBody>
      </p:sp>
      <p:sp>
        <p:nvSpPr>
          <p:cNvPr id="9" name="TextBox 8"/>
          <p:cNvSpPr txBox="1"/>
          <p:nvPr/>
        </p:nvSpPr>
        <p:spPr>
          <a:xfrm>
            <a:off x="4813652" y="3498589"/>
            <a:ext cx="894797" cy="646331"/>
          </a:xfrm>
          <a:prstGeom prst="rect">
            <a:avLst/>
          </a:prstGeom>
          <a:noFill/>
        </p:spPr>
        <p:txBody>
          <a:bodyPr wrap="none" rtlCol="0">
            <a:spAutoFit/>
          </a:bodyPr>
          <a:lstStyle/>
          <a:p>
            <a:r>
              <a:rPr lang="en-GB" sz="3600" dirty="0" err="1">
                <a:solidFill>
                  <a:srgbClr val="FF0000"/>
                </a:solidFill>
              </a:rPr>
              <a:t>nity</a:t>
            </a:r>
            <a:endParaRPr lang="en-GB" sz="3600" dirty="0">
              <a:solidFill>
                <a:srgbClr val="FF0000"/>
              </a:solidFill>
            </a:endParaRPr>
          </a:p>
        </p:txBody>
      </p:sp>
      <p:sp>
        <p:nvSpPr>
          <p:cNvPr id="10" name="TextBox 9"/>
          <p:cNvSpPr txBox="1"/>
          <p:nvPr/>
        </p:nvSpPr>
        <p:spPr>
          <a:xfrm>
            <a:off x="2966000" y="4881243"/>
            <a:ext cx="1023165" cy="646331"/>
          </a:xfrm>
          <a:prstGeom prst="rect">
            <a:avLst/>
          </a:prstGeom>
          <a:noFill/>
        </p:spPr>
        <p:txBody>
          <a:bodyPr wrap="none" rtlCol="0">
            <a:spAutoFit/>
          </a:bodyPr>
          <a:lstStyle/>
          <a:p>
            <a:r>
              <a:rPr lang="en-GB" sz="3600" dirty="0" err="1">
                <a:solidFill>
                  <a:srgbClr val="FF0000"/>
                </a:solidFill>
              </a:rPr>
              <a:t>rder</a:t>
            </a:r>
            <a:r>
              <a:rPr lang="en-GB"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452" y="705144"/>
            <a:ext cx="1867725" cy="311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4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fade">
                                      <p:cBhvr>
                                        <p:cTn id="5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85" y="650133"/>
            <a:ext cx="10515600" cy="1325563"/>
          </a:xfrm>
        </p:spPr>
        <p:txBody>
          <a:bodyPr>
            <a:normAutofit fontScale="90000"/>
          </a:bodyPr>
          <a:lstStyle/>
          <a:p>
            <a:r>
              <a:rPr lang="en-GB" dirty="0" smtClean="0">
                <a:solidFill>
                  <a:srgbClr val="0000FF"/>
                </a:solidFill>
                <a:latin typeface="+mn-lt"/>
              </a:rPr>
              <a:t>Think about what words you will use to order the supporting sentences:</a:t>
            </a:r>
            <a:br>
              <a:rPr lang="en-GB" dirty="0" smtClean="0">
                <a:solidFill>
                  <a:srgbClr val="0000FF"/>
                </a:solidFill>
                <a:latin typeface="+mn-lt"/>
              </a:rPr>
            </a:br>
            <a:r>
              <a:rPr lang="en-GB" dirty="0" smtClean="0"/>
              <a:t/>
            </a:r>
            <a:br>
              <a:rPr lang="en-GB" dirty="0" smtClean="0"/>
            </a:br>
            <a:endParaRPr lang="en-GB" dirty="0"/>
          </a:p>
        </p:txBody>
      </p:sp>
      <p:sp>
        <p:nvSpPr>
          <p:cNvPr id="4" name="TextBox 3"/>
          <p:cNvSpPr txBox="1"/>
          <p:nvPr/>
        </p:nvSpPr>
        <p:spPr>
          <a:xfrm>
            <a:off x="403762" y="1757548"/>
            <a:ext cx="11483438" cy="2862322"/>
          </a:xfrm>
          <a:prstGeom prst="rect">
            <a:avLst/>
          </a:prstGeom>
          <a:noFill/>
        </p:spPr>
        <p:txBody>
          <a:bodyPr wrap="square" rtlCol="0">
            <a:spAutoFit/>
          </a:bodyPr>
          <a:lstStyle/>
          <a:p>
            <a:pPr marL="285750" indent="-285750">
              <a:buSzPct val="80000"/>
              <a:buFont typeface="Wingdings" panose="05000000000000000000" pitchFamily="2" charset="2"/>
              <a:buChar char="§"/>
            </a:pPr>
            <a:r>
              <a:rPr lang="en-GB" sz="3600" dirty="0"/>
              <a:t>adding </a:t>
            </a:r>
            <a:r>
              <a:rPr lang="en-GB" sz="3600" dirty="0" smtClean="0"/>
              <a:t>information, e.g. use ‘another</a:t>
            </a:r>
            <a:r>
              <a:rPr lang="en-GB" sz="3600" dirty="0"/>
              <a:t>’, ‘in addition’, ‘moreover</a:t>
            </a:r>
            <a:r>
              <a:rPr lang="en-GB" sz="3600" dirty="0" smtClean="0"/>
              <a:t>’</a:t>
            </a:r>
          </a:p>
          <a:p>
            <a:pPr marL="285750" indent="-285750">
              <a:buSzPct val="80000"/>
              <a:buFont typeface="Wingdings" panose="05000000000000000000" pitchFamily="2" charset="2"/>
              <a:buChar char="§"/>
            </a:pPr>
            <a:r>
              <a:rPr lang="en-GB" sz="3600" dirty="0" smtClean="0"/>
              <a:t>time, e.g. ‘first’, ‘next’, ‘finally’</a:t>
            </a:r>
          </a:p>
          <a:p>
            <a:pPr marL="285750" indent="-285750">
              <a:buSzPct val="80000"/>
              <a:buFont typeface="Wingdings" panose="05000000000000000000" pitchFamily="2" charset="2"/>
              <a:buChar char="§"/>
            </a:pPr>
            <a:r>
              <a:rPr lang="en-GB" sz="3600" dirty="0" smtClean="0"/>
              <a:t>cause and effect, e.g. ‘as a result’, ‘therefore’, ‘if’.</a:t>
            </a:r>
            <a:r>
              <a:rPr lang="en-GB" sz="3600" dirty="0"/>
              <a:t/>
            </a:r>
            <a:br>
              <a:rPr lang="en-GB" sz="3600" dirty="0"/>
            </a:br>
            <a:endParaRPr lang="en-GB" sz="3600" dirty="0"/>
          </a:p>
        </p:txBody>
      </p:sp>
    </p:spTree>
    <p:extLst>
      <p:ext uri="{BB962C8B-B14F-4D97-AF65-F5344CB8AC3E}">
        <p14:creationId xmlns:p14="http://schemas.microsoft.com/office/powerpoint/2010/main" val="2653972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1398278"/>
            <a:ext cx="10515600" cy="1325563"/>
          </a:xfrm>
        </p:spPr>
        <p:txBody>
          <a:bodyPr>
            <a:normAutofit fontScale="90000"/>
          </a:bodyPr>
          <a:lstStyle/>
          <a:p>
            <a:r>
              <a:rPr lang="en-GB" dirty="0" smtClean="0">
                <a:solidFill>
                  <a:srgbClr val="0000FF"/>
                </a:solidFill>
                <a:latin typeface="+mn-lt"/>
              </a:rPr>
              <a:t>Using pronouns can refer back to things that have already been described and save you repeating yourself, it also helps create cohesion:</a:t>
            </a:r>
            <a:br>
              <a:rPr lang="en-GB" dirty="0" smtClean="0">
                <a:solidFill>
                  <a:srgbClr val="0000FF"/>
                </a:solidFill>
                <a:latin typeface="+mn-lt"/>
              </a:rPr>
            </a:br>
            <a:r>
              <a:rPr lang="en-GB" dirty="0" smtClean="0">
                <a:solidFill>
                  <a:srgbClr val="0000FF"/>
                </a:solidFill>
                <a:latin typeface="+mn-lt"/>
              </a:rPr>
              <a:t>e.g. ‘them’, ‘they’ this’, ‘it’ which’.</a:t>
            </a:r>
            <a:endParaRPr lang="en-GB" dirty="0"/>
          </a:p>
        </p:txBody>
      </p:sp>
      <p:sp>
        <p:nvSpPr>
          <p:cNvPr id="4" name="TextBox 3"/>
          <p:cNvSpPr txBox="1"/>
          <p:nvPr/>
        </p:nvSpPr>
        <p:spPr>
          <a:xfrm>
            <a:off x="403762" y="1757548"/>
            <a:ext cx="11483438" cy="1200329"/>
          </a:xfrm>
          <a:prstGeom prst="rect">
            <a:avLst/>
          </a:prstGeom>
          <a:noFill/>
        </p:spPr>
        <p:txBody>
          <a:bodyPr wrap="square" rtlCol="0">
            <a:spAutoFit/>
          </a:bodyPr>
          <a:lstStyle/>
          <a:p>
            <a:pPr>
              <a:buSzPct val="80000"/>
            </a:pPr>
            <a:r>
              <a:rPr lang="en-GB" sz="3600" dirty="0"/>
              <a:t/>
            </a:r>
            <a:br>
              <a:rPr lang="en-GB" sz="3600" dirty="0"/>
            </a:br>
            <a:endParaRPr lang="en-GB" sz="3600" dirty="0"/>
          </a:p>
        </p:txBody>
      </p:sp>
    </p:spTree>
    <p:extLst>
      <p:ext uri="{BB962C8B-B14F-4D97-AF65-F5344CB8AC3E}">
        <p14:creationId xmlns:p14="http://schemas.microsoft.com/office/powerpoint/2010/main" val="196747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771" y="0"/>
            <a:ext cx="4148014" cy="501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9785" y="0"/>
            <a:ext cx="3682215" cy="428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50076" cy="347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576" y="3800104"/>
            <a:ext cx="4348195" cy="1754326"/>
          </a:xfrm>
          <a:prstGeom prst="rect">
            <a:avLst/>
          </a:prstGeom>
          <a:noFill/>
        </p:spPr>
        <p:txBody>
          <a:bodyPr wrap="square" rtlCol="0">
            <a:spAutoFit/>
          </a:bodyPr>
          <a:lstStyle/>
          <a:p>
            <a:r>
              <a:rPr lang="en-GB" sz="3600" dirty="0" smtClean="0">
                <a:solidFill>
                  <a:srgbClr val="0000FF"/>
                </a:solidFill>
              </a:rPr>
              <a:t>The Asian palm civet is used in a process to make coffee.</a:t>
            </a:r>
            <a:endParaRPr lang="en-GB" sz="3600" dirty="0">
              <a:solidFill>
                <a:srgbClr val="0000FF"/>
              </a:solidFill>
            </a:endParaRPr>
          </a:p>
        </p:txBody>
      </p:sp>
    </p:spTree>
    <p:extLst>
      <p:ext uri="{BB962C8B-B14F-4D97-AF65-F5344CB8AC3E}">
        <p14:creationId xmlns:p14="http://schemas.microsoft.com/office/powerpoint/2010/main" val="35808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627" y="0"/>
            <a:ext cx="11340935" cy="5078313"/>
          </a:xfrm>
          <a:prstGeom prst="rect">
            <a:avLst/>
          </a:prstGeom>
          <a:noFill/>
        </p:spPr>
        <p:txBody>
          <a:bodyPr wrap="square" rtlCol="0">
            <a:spAutoFit/>
          </a:bodyPr>
          <a:lstStyle/>
          <a:p>
            <a:r>
              <a:rPr lang="en-GB" sz="3600" dirty="0">
                <a:solidFill>
                  <a:srgbClr val="FF0000"/>
                </a:solidFill>
              </a:rPr>
              <a:t>Challenge: use the back of your book.</a:t>
            </a:r>
            <a:br>
              <a:rPr lang="en-GB" sz="3600" dirty="0">
                <a:solidFill>
                  <a:srgbClr val="FF0000"/>
                </a:solidFill>
              </a:rPr>
            </a:br>
            <a:r>
              <a:rPr lang="en-GB" sz="3600" dirty="0">
                <a:solidFill>
                  <a:srgbClr val="0000FF"/>
                </a:solidFill>
              </a:rPr>
              <a:t>Read through the sentences on the following slide and put them in a paragraph that has cohesion and order</a:t>
            </a:r>
            <a:r>
              <a:rPr lang="en-GB" sz="3600" dirty="0" smtClean="0">
                <a:solidFill>
                  <a:srgbClr val="0000FF"/>
                </a:solidFill>
              </a:rPr>
              <a:t>.</a:t>
            </a:r>
            <a:endParaRPr lang="en-GB" sz="400" dirty="0" smtClean="0">
              <a:solidFill>
                <a:srgbClr val="0000FF"/>
              </a:solidFill>
            </a:endParaRPr>
          </a:p>
          <a:p>
            <a:r>
              <a:rPr lang="en-GB" sz="3600" dirty="0" smtClean="0">
                <a:solidFill>
                  <a:srgbClr val="0000FF"/>
                </a:solidFill>
              </a:rPr>
              <a:t>Make </a:t>
            </a:r>
            <a:r>
              <a:rPr lang="en-GB" sz="3600" dirty="0">
                <a:solidFill>
                  <a:srgbClr val="0000FF"/>
                </a:solidFill>
              </a:rPr>
              <a:t>sure you have a topic sentence followed by 4 supporting sentences in the correct order and finally a summary sentence</a:t>
            </a:r>
            <a:r>
              <a:rPr lang="en-GB" sz="3600" dirty="0" smtClean="0">
                <a:solidFill>
                  <a:srgbClr val="0000FF"/>
                </a:solidFill>
              </a:rPr>
              <a:t>.</a:t>
            </a:r>
            <a:r>
              <a:rPr lang="en-GB" sz="3600" dirty="0">
                <a:solidFill>
                  <a:srgbClr val="0000FF"/>
                </a:solidFill>
              </a:rPr>
              <a:t/>
            </a:r>
            <a:br>
              <a:rPr lang="en-GB" sz="3600" dirty="0">
                <a:solidFill>
                  <a:srgbClr val="0000FF"/>
                </a:solidFill>
              </a:rPr>
            </a:br>
            <a:r>
              <a:rPr lang="en-GB" sz="3600" dirty="0">
                <a:solidFill>
                  <a:srgbClr val="FF0000"/>
                </a:solidFill>
              </a:rPr>
              <a:t>EXT – circle the pronouns that you used in your supporting sentences and explain what each pronoun refers back to.</a:t>
            </a:r>
            <a:br>
              <a:rPr lang="en-GB" sz="3600" dirty="0">
                <a:solidFill>
                  <a:srgbClr val="FF0000"/>
                </a:solidFill>
              </a:rPr>
            </a:br>
            <a:endParaRPr lang="en-GB" sz="3600" dirty="0"/>
          </a:p>
        </p:txBody>
      </p:sp>
    </p:spTree>
    <p:extLst>
      <p:ext uri="{BB962C8B-B14F-4D97-AF65-F5344CB8AC3E}">
        <p14:creationId xmlns:p14="http://schemas.microsoft.com/office/powerpoint/2010/main" val="15398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42" y="-1"/>
            <a:ext cx="12148458" cy="501675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latin typeface="+mj-lt"/>
              </a:rPr>
              <a:t>Farmers then collect the animals’ droppings, which contain the seeds.</a:t>
            </a:r>
          </a:p>
          <a:p>
            <a:pPr marL="457200" indent="-457200">
              <a:buFont typeface="Arial" panose="020B0604020202020204" pitchFamily="34" charset="0"/>
              <a:buChar char="•"/>
            </a:pPr>
            <a:r>
              <a:rPr lang="en-GB" sz="3200" dirty="0" smtClean="0">
                <a:latin typeface="+mj-lt"/>
              </a:rPr>
              <a:t>This is why the Kopi </a:t>
            </a:r>
            <a:r>
              <a:rPr lang="en-GB" sz="3200" dirty="0" err="1" smtClean="0">
                <a:latin typeface="+mj-lt"/>
              </a:rPr>
              <a:t>luwak</a:t>
            </a:r>
            <a:r>
              <a:rPr lang="en-GB" sz="3200" dirty="0" smtClean="0">
                <a:latin typeface="+mj-lt"/>
              </a:rPr>
              <a:t> coffee can cost up to £500 per kilogram.</a:t>
            </a:r>
          </a:p>
          <a:p>
            <a:pPr marL="457200" indent="-457200">
              <a:buFont typeface="Arial" panose="020B0604020202020204" pitchFamily="34" charset="0"/>
              <a:buChar char="•"/>
            </a:pPr>
            <a:r>
              <a:rPr lang="en-GB" sz="3200" dirty="0" smtClean="0">
                <a:latin typeface="+mj-lt"/>
              </a:rPr>
              <a:t>Finally the coffee is processed in the normal way by roasting and grinding it.</a:t>
            </a:r>
          </a:p>
          <a:p>
            <a:pPr marL="457200" indent="-457200">
              <a:buFont typeface="Arial" panose="020B0604020202020204" pitchFamily="34" charset="0"/>
              <a:buChar char="•"/>
            </a:pPr>
            <a:r>
              <a:rPr lang="en-GB" sz="3200" dirty="0" smtClean="0">
                <a:latin typeface="+mj-lt"/>
              </a:rPr>
              <a:t>In the first instance, farmers feed these to Asian palm civets, which are small mammals.</a:t>
            </a:r>
          </a:p>
          <a:p>
            <a:pPr marL="457200" indent="-457200">
              <a:buFont typeface="Arial" panose="020B0604020202020204" pitchFamily="34" charset="0"/>
              <a:buChar char="•"/>
            </a:pPr>
            <a:r>
              <a:rPr lang="en-GB" sz="3200" dirty="0" smtClean="0">
                <a:latin typeface="+mj-lt"/>
              </a:rPr>
              <a:t>The kopi </a:t>
            </a:r>
            <a:r>
              <a:rPr lang="en-GB" sz="3200" dirty="0" err="1" smtClean="0">
                <a:latin typeface="+mj-lt"/>
              </a:rPr>
              <a:t>luwak</a:t>
            </a:r>
            <a:r>
              <a:rPr lang="en-GB" sz="3200" dirty="0" smtClean="0">
                <a:latin typeface="+mj-lt"/>
              </a:rPr>
              <a:t> process is an unusual and time consuming way of removing the red flesh from the </a:t>
            </a:r>
            <a:r>
              <a:rPr lang="en-GB" sz="3200" i="1" dirty="0" err="1" smtClean="0">
                <a:latin typeface="+mj-lt"/>
              </a:rPr>
              <a:t>Coffea</a:t>
            </a:r>
            <a:r>
              <a:rPr lang="en-GB" sz="3200" i="1" dirty="0" smtClean="0">
                <a:latin typeface="+mj-lt"/>
              </a:rPr>
              <a:t> </a:t>
            </a:r>
            <a:r>
              <a:rPr lang="en-GB" sz="3200" i="1" dirty="0" err="1" smtClean="0">
                <a:latin typeface="+mj-lt"/>
              </a:rPr>
              <a:t>arabica</a:t>
            </a:r>
            <a:r>
              <a:rPr lang="en-GB" sz="3200" i="1" dirty="0" smtClean="0">
                <a:latin typeface="+mj-lt"/>
              </a:rPr>
              <a:t>.</a:t>
            </a:r>
          </a:p>
          <a:p>
            <a:pPr marL="457200" indent="-457200">
              <a:buFont typeface="Arial" panose="020B0604020202020204" pitchFamily="34" charset="0"/>
              <a:buChar char="•"/>
            </a:pPr>
            <a:r>
              <a:rPr lang="en-GB" sz="3200" dirty="0" smtClean="0">
                <a:latin typeface="+mj-lt"/>
              </a:rPr>
              <a:t>Each of the red fruits of a coffee plant contains a seed (commonly known as a coffee bean).</a:t>
            </a:r>
            <a:endParaRPr lang="en-GB" sz="3200" dirty="0">
              <a:latin typeface="+mj-lt"/>
            </a:endParaRPr>
          </a:p>
        </p:txBody>
      </p:sp>
    </p:spTree>
    <p:extLst>
      <p:ext uri="{BB962C8B-B14F-4D97-AF65-F5344CB8AC3E}">
        <p14:creationId xmlns:p14="http://schemas.microsoft.com/office/powerpoint/2010/main" val="660952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67" y="780761"/>
            <a:ext cx="10515600" cy="1325563"/>
          </a:xfrm>
        </p:spPr>
        <p:txBody>
          <a:bodyPr/>
          <a:lstStyle/>
          <a:p>
            <a:r>
              <a:rPr lang="en-GB" dirty="0" smtClean="0"/>
              <a:t>Complete Worksheet</a:t>
            </a:r>
            <a:r>
              <a:rPr lang="en-GB" dirty="0"/>
              <a:t/>
            </a:r>
            <a:br>
              <a:rPr lang="en-GB" dirty="0"/>
            </a:br>
            <a:r>
              <a:rPr lang="en-GB" dirty="0" smtClean="0"/>
              <a:t>8Bd Quick Check </a:t>
            </a:r>
            <a:r>
              <a:rPr lang="en-GB" dirty="0"/>
              <a:t>L</a:t>
            </a:r>
            <a:r>
              <a:rPr lang="en-GB" dirty="0" smtClean="0"/>
              <a:t>iteracy</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740" y="2434441"/>
            <a:ext cx="10776579" cy="90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up practical for next lesson – germination as shown on worksheet</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564" y="1989937"/>
            <a:ext cx="95631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7313" y="2809087"/>
            <a:ext cx="10240489" cy="2246769"/>
          </a:xfrm>
          <a:prstGeom prst="rect">
            <a:avLst/>
          </a:prstGeom>
        </p:spPr>
        <p:txBody>
          <a:bodyPr wrap="square">
            <a:spAutoFit/>
          </a:bodyPr>
          <a:lstStyle/>
          <a:p>
            <a:r>
              <a:rPr lang="en-GB" sz="2800" dirty="0"/>
              <a:t>Apparatus</a:t>
            </a:r>
          </a:p>
          <a:p>
            <a:r>
              <a:rPr lang="en-GB" sz="2800" dirty="0"/>
              <a:t>● 5 boiling tubes ● boiling tube rack ● kitchen foil</a:t>
            </a:r>
          </a:p>
          <a:p>
            <a:r>
              <a:rPr lang="en-GB" sz="2800" dirty="0"/>
              <a:t>● cold, boiled water ● cotton wool ● cress seeds</a:t>
            </a:r>
          </a:p>
          <a:p>
            <a:r>
              <a:rPr lang="en-GB" sz="2800" dirty="0"/>
              <a:t>● forceps ● labels ● oil</a:t>
            </a:r>
          </a:p>
          <a:p>
            <a:r>
              <a:rPr lang="en-GB" sz="2800" dirty="0"/>
              <a:t>● pipette ● forceps</a:t>
            </a:r>
          </a:p>
        </p:txBody>
      </p:sp>
    </p:spTree>
    <p:extLst>
      <p:ext uri="{BB962C8B-B14F-4D97-AF65-F5344CB8AC3E}">
        <p14:creationId xmlns:p14="http://schemas.microsoft.com/office/powerpoint/2010/main" val="195367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GB" altLang="en-US" u="sng" dirty="0" smtClean="0">
                <a:latin typeface="Calibri" panose="020F0502020204030204" pitchFamily="34" charset="0"/>
              </a:rPr>
              <a:t>Objectives</a:t>
            </a:r>
          </a:p>
        </p:txBody>
      </p:sp>
      <p:sp>
        <p:nvSpPr>
          <p:cNvPr id="107523" name="Rectangle 3"/>
          <p:cNvSpPr>
            <a:spLocks noGrp="1" noChangeArrowheads="1"/>
          </p:cNvSpPr>
          <p:nvPr>
            <p:ph idx="4294967295"/>
          </p:nvPr>
        </p:nvSpPr>
        <p:spPr>
          <a:xfrm>
            <a:off x="624418" y="1844676"/>
            <a:ext cx="10943167" cy="2771775"/>
          </a:xfrm>
        </p:spPr>
        <p:txBody>
          <a:bodyPr/>
          <a:lstStyle/>
          <a:p>
            <a:pPr marL="538163" lvl="1" indent="-358775">
              <a:spcBef>
                <a:spcPct val="40000"/>
              </a:spcBef>
            </a:pPr>
            <a:r>
              <a:rPr lang="en-GB" altLang="en-US" sz="3600" dirty="0" smtClean="0">
                <a:latin typeface="Calibri" panose="020F0502020204030204" pitchFamily="34" charset="0"/>
              </a:rPr>
              <a:t>Develop clear paragraphs with a topic sentence, supporting sentences and summary techniques. </a:t>
            </a:r>
          </a:p>
          <a:p>
            <a:pPr marL="538163" lvl="1" indent="-358775">
              <a:spcBef>
                <a:spcPct val="40000"/>
              </a:spcBef>
            </a:pPr>
            <a:r>
              <a:rPr lang="en-GB" altLang="en-US" sz="3600" dirty="0" smtClean="0">
                <a:latin typeface="Calibri" panose="020F0502020204030204" pitchFamily="34" charset="0"/>
              </a:rPr>
              <a:t>Develop unity, cohesion, and order in paragraph writing.</a:t>
            </a:r>
          </a:p>
        </p:txBody>
      </p:sp>
      <p:sp>
        <p:nvSpPr>
          <p:cNvPr id="107524" name="Rectangle 5"/>
          <p:cNvSpPr txBox="1">
            <a:spLocks noGrp="1" noChangeArrowheads="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47157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Effect transition="in" filter="fade">
                                      <p:cBhvr>
                                        <p:cTn id="7" dur="5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26" y="531380"/>
            <a:ext cx="10515600" cy="1325563"/>
          </a:xfrm>
        </p:spPr>
        <p:txBody>
          <a:bodyPr>
            <a:normAutofit fontScale="90000"/>
          </a:bodyPr>
          <a:lstStyle/>
          <a:p>
            <a:r>
              <a:rPr lang="en-GB" u="sng" dirty="0" smtClean="0">
                <a:latin typeface="+mn-lt"/>
              </a:rPr>
              <a:t>Equipment</a:t>
            </a:r>
            <a:r>
              <a:rPr lang="en-GB" dirty="0" smtClean="0">
                <a:latin typeface="+mn-lt"/>
              </a:rPr>
              <a:t/>
            </a:r>
            <a:br>
              <a:rPr lang="en-GB" dirty="0" smtClean="0">
                <a:latin typeface="+mn-lt"/>
              </a:rPr>
            </a:br>
            <a:r>
              <a:rPr lang="en-GB" dirty="0" smtClean="0">
                <a:latin typeface="+mn-lt"/>
              </a:rPr>
              <a:t>Order </a:t>
            </a:r>
            <a:r>
              <a:rPr lang="en-GB" dirty="0" smtClean="0">
                <a:latin typeface="+mn-lt"/>
              </a:rPr>
              <a:t>Worksheets - 8Bd </a:t>
            </a:r>
            <a:r>
              <a:rPr lang="en-GB" dirty="0" smtClean="0">
                <a:latin typeface="+mn-lt"/>
              </a:rPr>
              <a:t>Quick Check </a:t>
            </a:r>
            <a:r>
              <a:rPr lang="en-GB" dirty="0" smtClean="0">
                <a:latin typeface="+mn-lt"/>
              </a:rPr>
              <a:t>Literacy</a:t>
            </a:r>
            <a:br>
              <a:rPr lang="en-GB" dirty="0" smtClean="0">
                <a:latin typeface="+mn-lt"/>
              </a:rPr>
            </a:br>
            <a:r>
              <a:rPr lang="en-GB" dirty="0" smtClean="0">
                <a:latin typeface="+mn-lt"/>
              </a:rPr>
              <a:t>8Be-2 Resources for germination</a:t>
            </a:r>
            <a:endParaRPr lang="en-GB" dirty="0">
              <a:latin typeface="+mn-l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111" y="2078181"/>
            <a:ext cx="10776579" cy="90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1" y="3043175"/>
            <a:ext cx="10869633" cy="97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0050" y="4013858"/>
            <a:ext cx="10869633" cy="1477328"/>
          </a:xfrm>
          <a:prstGeom prst="rect">
            <a:avLst/>
          </a:prstGeom>
        </p:spPr>
        <p:txBody>
          <a:bodyPr wrap="square">
            <a:spAutoFit/>
          </a:bodyPr>
          <a:lstStyle/>
          <a:p>
            <a:r>
              <a:rPr lang="en-GB" b="1" dirty="0"/>
              <a:t>Apparatus</a:t>
            </a:r>
          </a:p>
          <a:p>
            <a:r>
              <a:rPr lang="en-GB" dirty="0"/>
              <a:t>● 5 boiling tubes ● boiling tube rack ● kitchen foil</a:t>
            </a:r>
          </a:p>
          <a:p>
            <a:r>
              <a:rPr lang="en-GB" dirty="0"/>
              <a:t>● cold, boiled water ● cotton wool ● cress seeds</a:t>
            </a:r>
          </a:p>
          <a:p>
            <a:r>
              <a:rPr lang="en-GB" dirty="0"/>
              <a:t>● forceps ● labels ● oil</a:t>
            </a:r>
          </a:p>
          <a:p>
            <a:r>
              <a:rPr lang="en-GB" dirty="0"/>
              <a:t>● pipette ● forceps</a:t>
            </a:r>
            <a:endParaRPr lang="en-GB" dirty="0"/>
          </a:p>
        </p:txBody>
      </p:sp>
    </p:spTree>
    <p:extLst>
      <p:ext uri="{BB962C8B-B14F-4D97-AF65-F5344CB8AC3E}">
        <p14:creationId xmlns:p14="http://schemas.microsoft.com/office/powerpoint/2010/main" val="84574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45027"/>
            <a:ext cx="12192000" cy="6751123"/>
          </a:xfrm>
        </p:spPr>
        <p:txBody>
          <a:bodyPr>
            <a:noAutofit/>
          </a:bodyPr>
          <a:lstStyle/>
          <a:p>
            <a:pPr marL="0" indent="0">
              <a:buNone/>
            </a:pPr>
            <a:r>
              <a:rPr lang="en-GB" sz="2000" dirty="0"/>
              <a:t>The internet has so many useful tools yet it can cause many problems in today’s world. Although nowadays we take the internet for granted, we forget that we must be careful when using it. There are many issues which we may not consider. </a:t>
            </a:r>
          </a:p>
          <a:p>
            <a:pPr marL="0" indent="0">
              <a:buNone/>
            </a:pPr>
            <a:r>
              <a:rPr lang="en-GB" sz="2000" dirty="0"/>
              <a:t>Cyber bullying can cause serious problems. People seem to forget that what they say online can be visible to thousands of people and can be shared easily. We shouldn’t say anything online that we would not be prepared to say in person. Often, people assume they are anonymous but this isn’t always true. </a:t>
            </a:r>
          </a:p>
          <a:p>
            <a:pPr marL="0" indent="0">
              <a:buNone/>
            </a:pPr>
            <a:r>
              <a:rPr lang="en-GB" sz="2000" dirty="0"/>
              <a:t>Another example of a negative impact of the internet is the amount of identity theft. People can access personal details and commit fraud if the appropriate protection is not in place. This could lead to worry and stress. We need to ensure that our passwords are strong and that we only share information with reputable companies. </a:t>
            </a:r>
          </a:p>
          <a:p>
            <a:pPr marL="0" indent="0">
              <a:buNone/>
            </a:pPr>
            <a:r>
              <a:rPr lang="en-GB" sz="2000" dirty="0"/>
              <a:t>Furthermore, scientists worry that young people spend so much time online, that they are missing out on time outdoors with their friends which could affect their development. In the past, children had to be more creative whereas now it is easy to stay at home and spend hours on the internet. </a:t>
            </a:r>
          </a:p>
          <a:p>
            <a:pPr marL="0" indent="0">
              <a:buNone/>
            </a:pPr>
            <a:r>
              <a:rPr lang="en-GB" sz="2000" dirty="0"/>
              <a:t>Overall, the internet has changed our lives. Some would argue that this has helped us and let us improve our lives. However, many would argue that we need to be aware of possible dangers so that the internet doesn’t ruin our lives. </a:t>
            </a:r>
            <a:endParaRPr lang="en-GB" sz="2400" dirty="0"/>
          </a:p>
        </p:txBody>
      </p:sp>
      <p:sp>
        <p:nvSpPr>
          <p:cNvPr id="4" name="Rectangle 3"/>
          <p:cNvSpPr/>
          <p:nvPr/>
        </p:nvSpPr>
        <p:spPr>
          <a:xfrm>
            <a:off x="197922" y="208256"/>
            <a:ext cx="6096000" cy="646331"/>
          </a:xfrm>
          <a:prstGeom prst="rect">
            <a:avLst/>
          </a:prstGeom>
          <a:solidFill>
            <a:srgbClr val="0000FF"/>
          </a:solidFill>
        </p:spPr>
        <p:txBody>
          <a:bodyPr>
            <a:spAutoFit/>
          </a:bodyPr>
          <a:lstStyle/>
          <a:p>
            <a:pPr algn="ctr"/>
            <a:r>
              <a:rPr lang="en-GB" sz="3600" b="1" dirty="0" smtClean="0">
                <a:solidFill>
                  <a:srgbClr val="FFFF00"/>
                </a:solidFill>
              </a:rPr>
              <a:t>This is the same text:</a:t>
            </a:r>
            <a:endParaRPr lang="en-GB" sz="3600" b="1" dirty="0">
              <a:solidFill>
                <a:srgbClr val="FFFF00"/>
              </a:solidFill>
            </a:endParaRPr>
          </a:p>
        </p:txBody>
      </p:sp>
      <p:sp>
        <p:nvSpPr>
          <p:cNvPr id="5" name="Rectangle 4"/>
          <p:cNvSpPr/>
          <p:nvPr/>
        </p:nvSpPr>
        <p:spPr>
          <a:xfrm>
            <a:off x="6513615" y="208255"/>
            <a:ext cx="5480463" cy="646331"/>
          </a:xfrm>
          <a:prstGeom prst="rect">
            <a:avLst/>
          </a:prstGeom>
          <a:solidFill>
            <a:srgbClr val="0000FF"/>
          </a:solidFill>
        </p:spPr>
        <p:txBody>
          <a:bodyPr wrap="square">
            <a:spAutoFit/>
          </a:bodyPr>
          <a:lstStyle/>
          <a:p>
            <a:pPr algn="ctr"/>
            <a:r>
              <a:rPr lang="en-GB" sz="3600" b="1" dirty="0" smtClean="0">
                <a:solidFill>
                  <a:srgbClr val="FFFF00"/>
                </a:solidFill>
              </a:rPr>
              <a:t>How is it different?</a:t>
            </a:r>
            <a:endParaRPr lang="en-GB" sz="3600" b="1" dirty="0">
              <a:solidFill>
                <a:srgbClr val="FFFF00"/>
              </a:solidFill>
            </a:endParaRPr>
          </a:p>
        </p:txBody>
      </p:sp>
    </p:spTree>
    <p:extLst>
      <p:ext uri="{BB962C8B-B14F-4D97-AF65-F5344CB8AC3E}">
        <p14:creationId xmlns:p14="http://schemas.microsoft.com/office/powerpoint/2010/main" val="16367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154" y="766783"/>
            <a:ext cx="11920694" cy="923330"/>
          </a:xfrm>
          <a:prstGeom prst="rect">
            <a:avLst/>
          </a:prstGeom>
          <a:noFill/>
        </p:spPr>
        <p:txBody>
          <a:bodyPr wrap="square" rtlCol="0">
            <a:spAutoFit/>
          </a:bodyPr>
          <a:lstStyle/>
          <a:p>
            <a:pPr algn="ctr"/>
            <a:r>
              <a:rPr lang="en-GB" sz="5400" u="sng" dirty="0" smtClean="0"/>
              <a:t>8Bd Structuring paragraphs (L&amp;C)</a:t>
            </a:r>
            <a:endParaRPr lang="en-GB" sz="6000" u="sng" dirty="0"/>
          </a:p>
        </p:txBody>
      </p:sp>
      <p:sp>
        <p:nvSpPr>
          <p:cNvPr id="2" name="Date Placeholder 1"/>
          <p:cNvSpPr>
            <a:spLocks noGrp="1"/>
          </p:cNvSpPr>
          <p:nvPr>
            <p:ph type="dt" sz="half" idx="10"/>
          </p:nvPr>
        </p:nvSpPr>
        <p:spPr>
          <a:xfrm>
            <a:off x="6270172" y="-72186"/>
            <a:ext cx="5992604" cy="945712"/>
          </a:xfrm>
          <a:ln>
            <a:noFill/>
          </a:ln>
        </p:spPr>
        <p:txBody>
          <a:bodyPr/>
          <a:lstStyle/>
          <a:p>
            <a:pPr algn="ctr"/>
            <a:fld id="{CD56B8D3-C7AC-4284-8907-C9020E1AB17D}" type="datetime4">
              <a:rPr lang="en-GB" sz="4800" u="sng">
                <a:solidFill>
                  <a:schemeClr val="tx1"/>
                </a:solidFill>
              </a:rPr>
              <a:pPr algn="ctr"/>
              <a:t>06 January 2019</a:t>
            </a:fld>
            <a:endParaRPr lang="en-GB" sz="3600" u="sng" dirty="0">
              <a:solidFill>
                <a:schemeClr val="tx1"/>
              </a:solidFill>
            </a:endParaRPr>
          </a:p>
        </p:txBody>
      </p:sp>
      <p:sp>
        <p:nvSpPr>
          <p:cNvPr id="6" name="Date Placeholder 1"/>
          <p:cNvSpPr txBox="1">
            <a:spLocks/>
          </p:cNvSpPr>
          <p:nvPr/>
        </p:nvSpPr>
        <p:spPr>
          <a:xfrm>
            <a:off x="35520" y="44624"/>
            <a:ext cx="1740000" cy="712093"/>
          </a:xfrm>
          <a:prstGeom prst="rect">
            <a:avLst/>
          </a:prstGeom>
          <a:ln>
            <a:noFill/>
          </a:ln>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u="sng" dirty="0" smtClean="0">
                <a:solidFill>
                  <a:schemeClr val="tx1"/>
                </a:solidFill>
              </a:rPr>
              <a:t>C/W</a:t>
            </a:r>
            <a:endParaRPr lang="en-GB" sz="4800" u="sng" dirty="0">
              <a:solidFill>
                <a:schemeClr val="tx1"/>
              </a:solidFill>
            </a:endParaRPr>
          </a:p>
        </p:txBody>
      </p:sp>
      <p:grpSp>
        <p:nvGrpSpPr>
          <p:cNvPr id="10" name="Group 9"/>
          <p:cNvGrpSpPr/>
          <p:nvPr/>
        </p:nvGrpSpPr>
        <p:grpSpPr>
          <a:xfrm>
            <a:off x="133147" y="6267910"/>
            <a:ext cx="2412020" cy="523220"/>
            <a:chOff x="253025" y="5447323"/>
            <a:chExt cx="2412020" cy="523220"/>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23220"/>
            </a:xfrm>
            <a:prstGeom prst="rect">
              <a:avLst/>
            </a:prstGeom>
            <a:noFill/>
          </p:spPr>
          <p:txBody>
            <a:bodyPr wrap="square" rtlCol="0">
              <a:spAutoFit/>
            </a:bodyPr>
            <a:lstStyle/>
            <a:p>
              <a:r>
                <a:rPr lang="en-GB" sz="2800" dirty="0">
                  <a:latin typeface="Trebuchet MS" pitchFamily="34" charset="0"/>
                </a:rPr>
                <a:t>@</a:t>
              </a:r>
              <a:r>
                <a:rPr lang="en-GB" sz="2800" b="1" dirty="0" err="1"/>
                <a:t>hpscience</a:t>
              </a:r>
              <a:endParaRPr lang="en-GB" sz="2800" b="1" dirty="0"/>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9170" y="6180470"/>
            <a:ext cx="2114671" cy="5871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89982" y="6298445"/>
            <a:ext cx="3794637" cy="436039"/>
          </a:xfrm>
          <a:prstGeom prst="rect">
            <a:avLst/>
          </a:prstGeom>
        </p:spPr>
      </p:pic>
      <p:pic>
        <p:nvPicPr>
          <p:cNvPr id="15" name="Picture 14" descr="yt-brand-standard-logo-95x40.png"/>
          <p:cNvPicPr>
            <a:picLocks noChangeAspect="1"/>
          </p:cNvPicPr>
          <p:nvPr/>
        </p:nvPicPr>
        <p:blipFill>
          <a:blip r:embed="rId9" cstate="print"/>
          <a:stretch>
            <a:fillRect/>
          </a:stretch>
        </p:blipFill>
        <p:spPr>
          <a:xfrm>
            <a:off x="2996937" y="6265226"/>
            <a:ext cx="1143855" cy="481623"/>
          </a:xfrm>
          <a:prstGeom prst="rect">
            <a:avLst/>
          </a:prstGeom>
        </p:spPr>
      </p:pic>
      <p:sp>
        <p:nvSpPr>
          <p:cNvPr id="16" name="TextBox 15"/>
          <p:cNvSpPr txBox="1"/>
          <p:nvPr/>
        </p:nvSpPr>
        <p:spPr>
          <a:xfrm>
            <a:off x="540549" y="4094414"/>
            <a:ext cx="11041056" cy="707886"/>
          </a:xfrm>
          <a:prstGeom prst="rect">
            <a:avLst/>
          </a:prstGeom>
          <a:solidFill>
            <a:srgbClr val="FFFF00"/>
          </a:solidFill>
          <a:ln w="25400">
            <a:solidFill>
              <a:srgbClr val="0000FF"/>
            </a:solidFill>
          </a:ln>
        </p:spPr>
        <p:txBody>
          <a:bodyPr wrap="square" rtlCol="0">
            <a:spAutoFit/>
          </a:bodyPr>
          <a:lstStyle/>
          <a:p>
            <a:pPr algn="ctr"/>
            <a:r>
              <a:rPr lang="en-GB" sz="4000" b="1" dirty="0" smtClean="0">
                <a:solidFill>
                  <a:srgbClr val="FF0000"/>
                </a:solidFill>
              </a:rPr>
              <a:t>Jot down your answers in the back of your book</a:t>
            </a:r>
            <a:endParaRPr lang="en-GB" sz="4000" b="1" dirty="0">
              <a:solidFill>
                <a:srgbClr val="FF0000"/>
              </a:solidFill>
            </a:endParaRPr>
          </a:p>
        </p:txBody>
      </p:sp>
      <p:sp>
        <p:nvSpPr>
          <p:cNvPr id="17" name="TextBox 16"/>
          <p:cNvSpPr txBox="1"/>
          <p:nvPr/>
        </p:nvSpPr>
        <p:spPr>
          <a:xfrm>
            <a:off x="905520" y="2120329"/>
            <a:ext cx="3407440" cy="1323439"/>
          </a:xfrm>
          <a:prstGeom prst="rect">
            <a:avLst/>
          </a:prstGeom>
          <a:solidFill>
            <a:srgbClr val="0000FF"/>
          </a:solidFill>
          <a:ln w="25400">
            <a:solidFill>
              <a:srgbClr val="0000FF"/>
            </a:solidFill>
          </a:ln>
        </p:spPr>
        <p:txBody>
          <a:bodyPr wrap="square" rtlCol="0">
            <a:spAutoFit/>
          </a:bodyPr>
          <a:lstStyle/>
          <a:p>
            <a:pPr algn="ctr"/>
            <a:r>
              <a:rPr lang="en-GB" sz="4000" b="1" dirty="0" smtClean="0">
                <a:solidFill>
                  <a:srgbClr val="FFFF00"/>
                </a:solidFill>
              </a:rPr>
              <a:t>What exactly is a paragraph? </a:t>
            </a:r>
            <a:endParaRPr lang="en-GB" sz="4000" b="1" dirty="0">
              <a:solidFill>
                <a:srgbClr val="FFFF00"/>
              </a:solidFill>
            </a:endParaRPr>
          </a:p>
        </p:txBody>
      </p:sp>
      <p:sp>
        <p:nvSpPr>
          <p:cNvPr id="18" name="TextBox 17"/>
          <p:cNvSpPr txBox="1"/>
          <p:nvPr/>
        </p:nvSpPr>
        <p:spPr>
          <a:xfrm>
            <a:off x="5048029" y="2148622"/>
            <a:ext cx="3407440" cy="1323439"/>
          </a:xfrm>
          <a:prstGeom prst="rect">
            <a:avLst/>
          </a:prstGeom>
          <a:solidFill>
            <a:srgbClr val="0000FF"/>
          </a:solidFill>
          <a:ln w="25400">
            <a:solidFill>
              <a:srgbClr val="0000FF"/>
            </a:solidFill>
          </a:ln>
        </p:spPr>
        <p:txBody>
          <a:bodyPr wrap="square" rtlCol="0">
            <a:spAutoFit/>
          </a:bodyPr>
          <a:lstStyle/>
          <a:p>
            <a:pPr algn="ctr"/>
            <a:r>
              <a:rPr lang="en-GB" sz="4000" b="1" dirty="0" smtClean="0">
                <a:solidFill>
                  <a:srgbClr val="FFFF00"/>
                </a:solidFill>
              </a:rPr>
              <a:t>Why do we use paragraphs? </a:t>
            </a:r>
            <a:endParaRPr lang="en-GB" sz="4000" b="1" dirty="0">
              <a:solidFill>
                <a:srgbClr val="FFFF00"/>
              </a:solidFill>
            </a:endParaRPr>
          </a:p>
        </p:txBody>
      </p:sp>
    </p:spTree>
    <p:extLst>
      <p:ext uri="{BB962C8B-B14F-4D97-AF65-F5344CB8AC3E}">
        <p14:creationId xmlns:p14="http://schemas.microsoft.com/office/powerpoint/2010/main" val="114624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6" y="293708"/>
            <a:ext cx="11678392" cy="4351338"/>
          </a:xfrm>
        </p:spPr>
        <p:txBody>
          <a:bodyPr>
            <a:normAutofit/>
          </a:bodyPr>
          <a:lstStyle/>
          <a:p>
            <a:pPr marL="0" indent="0">
              <a:buNone/>
            </a:pPr>
            <a:r>
              <a:rPr lang="en-GB" sz="4000" dirty="0">
                <a:solidFill>
                  <a:srgbClr val="FF0000"/>
                </a:solidFill>
              </a:rPr>
              <a:t>Paragraphs are an essential tool to ensure that your writing is clear and can be understood easily. If you do not use paragraphs your writing becomes confused and unclear. </a:t>
            </a:r>
            <a:endParaRPr lang="en-GB" sz="4000" dirty="0" smtClean="0">
              <a:solidFill>
                <a:srgbClr val="FF0000"/>
              </a:solidFill>
            </a:endParaRPr>
          </a:p>
          <a:p>
            <a:pPr marL="0" indent="0">
              <a:buNone/>
            </a:pPr>
            <a:r>
              <a:rPr lang="en-GB" sz="4000" dirty="0" smtClean="0">
                <a:solidFill>
                  <a:srgbClr val="FF0000"/>
                </a:solidFill>
              </a:rPr>
              <a:t>Today you are going to learn how to use paragraphs correctly.</a:t>
            </a:r>
            <a:endParaRPr lang="en-GB" sz="4000" dirty="0">
              <a:solidFill>
                <a:srgbClr val="FF0000"/>
              </a:solidFill>
            </a:endParaRPr>
          </a:p>
        </p:txBody>
      </p:sp>
    </p:spTree>
    <p:extLst>
      <p:ext uri="{BB962C8B-B14F-4D97-AF65-F5344CB8AC3E}">
        <p14:creationId xmlns:p14="http://schemas.microsoft.com/office/powerpoint/2010/main" val="3250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187" y="364960"/>
            <a:ext cx="11654642" cy="4351338"/>
          </a:xfrm>
        </p:spPr>
        <p:txBody>
          <a:bodyPr>
            <a:noAutofit/>
          </a:bodyPr>
          <a:lstStyle/>
          <a:p>
            <a:pPr marL="0" indent="0">
              <a:buNone/>
            </a:pPr>
            <a:r>
              <a:rPr lang="en-GB" sz="3600" dirty="0">
                <a:solidFill>
                  <a:srgbClr val="0000FF"/>
                </a:solidFill>
              </a:rPr>
              <a:t>A paragraph often has </a:t>
            </a:r>
            <a:r>
              <a:rPr lang="en-GB" sz="3600" dirty="0" smtClean="0">
                <a:solidFill>
                  <a:srgbClr val="0000FF"/>
                </a:solidFill>
              </a:rPr>
              <a:t>at least 3 sentences:</a:t>
            </a:r>
          </a:p>
          <a:p>
            <a:r>
              <a:rPr lang="en-GB" sz="3600" dirty="0" smtClean="0">
                <a:solidFill>
                  <a:srgbClr val="0000FF"/>
                </a:solidFill>
              </a:rPr>
              <a:t>a </a:t>
            </a:r>
            <a:r>
              <a:rPr lang="en-GB" sz="3600" u="sng" dirty="0">
                <a:solidFill>
                  <a:srgbClr val="0000FF"/>
                </a:solidFill>
              </a:rPr>
              <a:t>topic sentence</a:t>
            </a:r>
            <a:r>
              <a:rPr lang="en-GB" sz="3600" dirty="0">
                <a:solidFill>
                  <a:srgbClr val="0000FF"/>
                </a:solidFill>
              </a:rPr>
              <a:t>, </a:t>
            </a:r>
            <a:endParaRPr lang="en-GB" sz="3600" dirty="0" smtClean="0">
              <a:solidFill>
                <a:srgbClr val="0000FF"/>
              </a:solidFill>
            </a:endParaRPr>
          </a:p>
          <a:p>
            <a:r>
              <a:rPr lang="en-GB" sz="3600" u="sng" dirty="0" smtClean="0">
                <a:solidFill>
                  <a:srgbClr val="0000FF"/>
                </a:solidFill>
              </a:rPr>
              <a:t>supporting </a:t>
            </a:r>
            <a:r>
              <a:rPr lang="en-GB" sz="3600" u="sng" dirty="0">
                <a:solidFill>
                  <a:srgbClr val="0000FF"/>
                </a:solidFill>
              </a:rPr>
              <a:t>sentences</a:t>
            </a:r>
            <a:r>
              <a:rPr lang="en-GB" sz="3600" dirty="0">
                <a:solidFill>
                  <a:srgbClr val="0000FF"/>
                </a:solidFill>
              </a:rPr>
              <a:t> and a </a:t>
            </a:r>
            <a:endParaRPr lang="en-GB" sz="3600" dirty="0" smtClean="0">
              <a:solidFill>
                <a:srgbClr val="0000FF"/>
              </a:solidFill>
            </a:endParaRPr>
          </a:p>
          <a:p>
            <a:r>
              <a:rPr lang="en-GB" sz="3600" u="sng" dirty="0" smtClean="0">
                <a:solidFill>
                  <a:srgbClr val="0000FF"/>
                </a:solidFill>
              </a:rPr>
              <a:t>summary </a:t>
            </a:r>
            <a:r>
              <a:rPr lang="en-GB" sz="3600" dirty="0" smtClean="0">
                <a:solidFill>
                  <a:srgbClr val="0000FF"/>
                </a:solidFill>
              </a:rPr>
              <a:t>sentence</a:t>
            </a:r>
            <a:r>
              <a:rPr lang="en-GB" sz="3600" dirty="0">
                <a:solidFill>
                  <a:srgbClr val="0000FF"/>
                </a:solidFill>
                <a:effectLst>
                  <a:outerShdw blurRad="38100" dist="38100" dir="2700000" algn="tl">
                    <a:srgbClr val="000000">
                      <a:alpha val="43137"/>
                    </a:srgbClr>
                  </a:outerShdw>
                </a:effectLst>
              </a:rPr>
              <a:t> </a:t>
            </a:r>
            <a:r>
              <a:rPr lang="en-GB" sz="3600" dirty="0" smtClean="0">
                <a:solidFill>
                  <a:srgbClr val="0000FF"/>
                </a:solidFill>
              </a:rPr>
              <a:t>to give it </a:t>
            </a:r>
            <a:r>
              <a:rPr lang="en-GB" sz="3600" dirty="0">
                <a:solidFill>
                  <a:srgbClr val="0000FF"/>
                </a:solidFill>
              </a:rPr>
              <a:t>a good </a:t>
            </a:r>
            <a:r>
              <a:rPr lang="en-GB" sz="3600" dirty="0" smtClean="0">
                <a:solidFill>
                  <a:srgbClr val="0000FF"/>
                </a:solidFill>
              </a:rPr>
              <a:t>structure.</a:t>
            </a:r>
          </a:p>
          <a:p>
            <a:endParaRPr lang="en-GB" sz="1600" dirty="0">
              <a:solidFill>
                <a:srgbClr val="0000FF"/>
              </a:solidFill>
            </a:endParaRPr>
          </a:p>
          <a:p>
            <a:pPr marL="0" indent="0">
              <a:buNone/>
            </a:pPr>
            <a:r>
              <a:rPr lang="en-GB" sz="3600" dirty="0" smtClean="0">
                <a:solidFill>
                  <a:srgbClr val="0000FF"/>
                </a:solidFill>
              </a:rPr>
              <a:t>This </a:t>
            </a:r>
            <a:r>
              <a:rPr lang="en-GB" sz="3600" dirty="0">
                <a:solidFill>
                  <a:srgbClr val="0000FF"/>
                </a:solidFill>
              </a:rPr>
              <a:t>also helps to give it </a:t>
            </a:r>
            <a:r>
              <a:rPr lang="en-GB" sz="3600" u="sng" dirty="0">
                <a:solidFill>
                  <a:srgbClr val="0000FF"/>
                </a:solidFill>
              </a:rPr>
              <a:t>unity</a:t>
            </a:r>
            <a:r>
              <a:rPr lang="en-GB" sz="3600" dirty="0">
                <a:solidFill>
                  <a:srgbClr val="0000FF"/>
                </a:solidFill>
              </a:rPr>
              <a:t> (be about one topic only). </a:t>
            </a:r>
            <a:endParaRPr lang="en-GB" sz="3600" dirty="0" smtClean="0">
              <a:solidFill>
                <a:srgbClr val="0000FF"/>
              </a:solidFill>
            </a:endParaRPr>
          </a:p>
          <a:p>
            <a:pPr marL="0" indent="0">
              <a:buNone/>
            </a:pPr>
            <a:endParaRPr lang="en-GB" sz="1050" dirty="0" smtClean="0">
              <a:solidFill>
                <a:srgbClr val="0000FF"/>
              </a:solidFill>
            </a:endParaRPr>
          </a:p>
          <a:p>
            <a:pPr marL="0" indent="0">
              <a:buNone/>
            </a:pPr>
            <a:r>
              <a:rPr lang="en-GB" sz="3600" dirty="0" smtClean="0">
                <a:solidFill>
                  <a:srgbClr val="0000FF"/>
                </a:solidFill>
              </a:rPr>
              <a:t>Other </a:t>
            </a:r>
            <a:r>
              <a:rPr lang="en-GB" sz="3600" dirty="0">
                <a:solidFill>
                  <a:srgbClr val="0000FF"/>
                </a:solidFill>
              </a:rPr>
              <a:t>qualities </a:t>
            </a:r>
            <a:r>
              <a:rPr lang="en-GB" sz="3600" dirty="0" smtClean="0">
                <a:solidFill>
                  <a:srgbClr val="0000FF"/>
                </a:solidFill>
              </a:rPr>
              <a:t>are </a:t>
            </a:r>
            <a:r>
              <a:rPr lang="en-GB" sz="3600" u="sng" dirty="0" smtClean="0">
                <a:solidFill>
                  <a:srgbClr val="0000FF"/>
                </a:solidFill>
              </a:rPr>
              <a:t>cohesion</a:t>
            </a:r>
            <a:r>
              <a:rPr lang="en-GB" sz="3600" dirty="0" smtClean="0">
                <a:solidFill>
                  <a:srgbClr val="0000FF"/>
                </a:solidFill>
              </a:rPr>
              <a:t> </a:t>
            </a:r>
            <a:r>
              <a:rPr lang="en-GB" sz="3600" dirty="0">
                <a:solidFill>
                  <a:srgbClr val="0000FF"/>
                </a:solidFill>
              </a:rPr>
              <a:t>(how well the sentences link together) and </a:t>
            </a:r>
            <a:r>
              <a:rPr lang="en-GB" sz="3600" u="sng" dirty="0">
                <a:solidFill>
                  <a:srgbClr val="0000FF"/>
                </a:solidFill>
              </a:rPr>
              <a:t>order</a:t>
            </a:r>
            <a:r>
              <a:rPr lang="en-GB" sz="3600" dirty="0">
                <a:solidFill>
                  <a:srgbClr val="0000FF"/>
                </a:solidFill>
              </a:rPr>
              <a:t> (whether the sentences are in </a:t>
            </a:r>
            <a:r>
              <a:rPr lang="en-GB" sz="3600" dirty="0" smtClean="0">
                <a:solidFill>
                  <a:srgbClr val="0000FF"/>
                </a:solidFill>
              </a:rPr>
              <a:t>an easy-to-follow </a:t>
            </a:r>
            <a:r>
              <a:rPr lang="en-GB" sz="3600" dirty="0">
                <a:solidFill>
                  <a:srgbClr val="0000FF"/>
                </a:solidFill>
              </a:rPr>
              <a:t>order).</a:t>
            </a:r>
          </a:p>
        </p:txBody>
      </p:sp>
    </p:spTree>
    <p:extLst>
      <p:ext uri="{BB962C8B-B14F-4D97-AF65-F5344CB8AC3E}">
        <p14:creationId xmlns:p14="http://schemas.microsoft.com/office/powerpoint/2010/main" val="196542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9553" y="150828"/>
            <a:ext cx="5363564" cy="626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2516" y="403761"/>
            <a:ext cx="5498274" cy="1754326"/>
          </a:xfrm>
          <a:prstGeom prst="rect">
            <a:avLst/>
          </a:prstGeom>
          <a:noFill/>
        </p:spPr>
        <p:txBody>
          <a:bodyPr wrap="square" rtlCol="0">
            <a:spAutoFit/>
          </a:bodyPr>
          <a:lstStyle/>
          <a:p>
            <a:r>
              <a:rPr lang="en-GB" sz="3600" dirty="0" smtClean="0">
                <a:solidFill>
                  <a:srgbClr val="0000FF"/>
                </a:solidFill>
              </a:rPr>
              <a:t>The following paragraph is about ways of removing flesh from some fruits.</a:t>
            </a:r>
            <a:endParaRPr lang="en-GB" sz="3600" dirty="0">
              <a:solidFill>
                <a:srgbClr val="0000FF"/>
              </a:solidFill>
            </a:endParaRPr>
          </a:p>
        </p:txBody>
      </p:sp>
    </p:spTree>
    <p:extLst>
      <p:ext uri="{BB962C8B-B14F-4D97-AF65-F5344CB8AC3E}">
        <p14:creationId xmlns:p14="http://schemas.microsoft.com/office/powerpoint/2010/main" val="26318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77" y="1470929"/>
            <a:ext cx="11887199" cy="4977372"/>
          </a:xfrm>
        </p:spPr>
        <p:txBody>
          <a:bodyPr>
            <a:noAutofit/>
          </a:bodyPr>
          <a:lstStyle/>
          <a:p>
            <a:pPr marL="0" indent="0">
              <a:buNone/>
            </a:pPr>
            <a:r>
              <a:rPr lang="en-GB" sz="3600" dirty="0">
                <a:solidFill>
                  <a:srgbClr val="FF0000"/>
                </a:solidFill>
              </a:rPr>
              <a:t>There are many ways to remove the red flesh </a:t>
            </a:r>
            <a:r>
              <a:rPr lang="en-GB" sz="3600" dirty="0" smtClean="0">
                <a:solidFill>
                  <a:srgbClr val="FF0000"/>
                </a:solidFill>
              </a:rPr>
              <a:t>from </a:t>
            </a:r>
            <a:r>
              <a:rPr lang="en-GB" sz="3600" i="1" dirty="0" err="1">
                <a:solidFill>
                  <a:srgbClr val="FF0000"/>
                </a:solidFill>
              </a:rPr>
              <a:t>Coffea</a:t>
            </a:r>
            <a:r>
              <a:rPr lang="en-GB" sz="3600" i="1" dirty="0">
                <a:solidFill>
                  <a:srgbClr val="FF0000"/>
                </a:solidFill>
              </a:rPr>
              <a:t> </a:t>
            </a:r>
            <a:r>
              <a:rPr lang="en-GB" sz="3600" i="1" dirty="0" err="1">
                <a:solidFill>
                  <a:srgbClr val="FF0000"/>
                </a:solidFill>
              </a:rPr>
              <a:t>arabica</a:t>
            </a:r>
            <a:r>
              <a:rPr lang="en-GB" sz="3600" dirty="0">
                <a:solidFill>
                  <a:srgbClr val="FF0000"/>
                </a:solidFill>
              </a:rPr>
              <a:t> fruits and leave the seeds. The cheapest method </a:t>
            </a:r>
            <a:r>
              <a:rPr lang="en-GB" sz="3600" dirty="0" smtClean="0">
                <a:solidFill>
                  <a:srgbClr val="FF0000"/>
                </a:solidFill>
              </a:rPr>
              <a:t>is </a:t>
            </a:r>
            <a:r>
              <a:rPr lang="en-GB" sz="3600" dirty="0">
                <a:solidFill>
                  <a:srgbClr val="FF0000"/>
                </a:solidFill>
              </a:rPr>
              <a:t>to leave them to dry in the sun. However, they can also be added to water and fermented. This is costlier but it produces a higher quality product. </a:t>
            </a:r>
            <a:r>
              <a:rPr lang="en-GB" sz="3600" dirty="0" smtClean="0">
                <a:solidFill>
                  <a:srgbClr val="FF0000"/>
                </a:solidFill>
              </a:rPr>
              <a:t>The </a:t>
            </a:r>
            <a:r>
              <a:rPr lang="en-GB" sz="3600" dirty="0">
                <a:solidFill>
                  <a:srgbClr val="FF0000"/>
                </a:solidFill>
              </a:rPr>
              <a:t>most expensive </a:t>
            </a:r>
            <a:r>
              <a:rPr lang="en-GB" sz="3600" dirty="0" smtClean="0">
                <a:solidFill>
                  <a:srgbClr val="FF0000"/>
                </a:solidFill>
              </a:rPr>
              <a:t>is </a:t>
            </a:r>
            <a:r>
              <a:rPr lang="en-GB" sz="3600" dirty="0">
                <a:solidFill>
                  <a:srgbClr val="FF0000"/>
                </a:solidFill>
              </a:rPr>
              <a:t>the ‘kopi </a:t>
            </a:r>
            <a:r>
              <a:rPr lang="en-GB" sz="3600" dirty="0" err="1">
                <a:solidFill>
                  <a:srgbClr val="FF0000"/>
                </a:solidFill>
              </a:rPr>
              <a:t>luwak</a:t>
            </a:r>
            <a:r>
              <a:rPr lang="en-GB" sz="3600" dirty="0">
                <a:solidFill>
                  <a:srgbClr val="FF0000"/>
                </a:solidFill>
              </a:rPr>
              <a:t>’ process, which uses </a:t>
            </a:r>
            <a:r>
              <a:rPr lang="en-GB" sz="3600" i="1" dirty="0" err="1">
                <a:solidFill>
                  <a:srgbClr val="FF0000"/>
                </a:solidFill>
              </a:rPr>
              <a:t>Paradoxurus</a:t>
            </a:r>
            <a:r>
              <a:rPr lang="en-GB" sz="3600" i="1" dirty="0">
                <a:solidFill>
                  <a:srgbClr val="FF0000"/>
                </a:solidFill>
              </a:rPr>
              <a:t> </a:t>
            </a:r>
            <a:r>
              <a:rPr lang="en-GB" sz="3600" i="1" dirty="0" err="1">
                <a:solidFill>
                  <a:srgbClr val="FF0000"/>
                </a:solidFill>
              </a:rPr>
              <a:t>hermaphroditus</a:t>
            </a:r>
            <a:r>
              <a:rPr lang="en-GB" sz="3600" dirty="0">
                <a:solidFill>
                  <a:srgbClr val="FF0000"/>
                </a:solidFill>
              </a:rPr>
              <a:t> to digest the fruits. The choice of process </a:t>
            </a:r>
            <a:r>
              <a:rPr lang="en-GB" sz="3600" dirty="0" smtClean="0">
                <a:solidFill>
                  <a:srgbClr val="FF0000"/>
                </a:solidFill>
              </a:rPr>
              <a:t>depends </a:t>
            </a:r>
            <a:r>
              <a:rPr lang="en-GB" sz="3600" dirty="0">
                <a:solidFill>
                  <a:srgbClr val="FF0000"/>
                </a:solidFill>
              </a:rPr>
              <a:t>on the available </a:t>
            </a:r>
            <a:r>
              <a:rPr lang="en-GB" sz="3600" dirty="0" smtClean="0">
                <a:solidFill>
                  <a:srgbClr val="FF0000"/>
                </a:solidFill>
              </a:rPr>
              <a:t>resources, </a:t>
            </a:r>
            <a:r>
              <a:rPr lang="en-GB" sz="3600" dirty="0">
                <a:solidFill>
                  <a:srgbClr val="FF0000"/>
                </a:solidFill>
              </a:rPr>
              <a:t>including money.</a:t>
            </a:r>
          </a:p>
        </p:txBody>
      </p:sp>
      <p:sp>
        <p:nvSpPr>
          <p:cNvPr id="4" name="TextBox 3"/>
          <p:cNvSpPr txBox="1"/>
          <p:nvPr/>
        </p:nvSpPr>
        <p:spPr>
          <a:xfrm>
            <a:off x="106878" y="45890"/>
            <a:ext cx="11887199" cy="1200329"/>
          </a:xfrm>
          <a:prstGeom prst="rect">
            <a:avLst/>
          </a:prstGeom>
          <a:solidFill>
            <a:srgbClr val="0000FF"/>
          </a:solidFill>
        </p:spPr>
        <p:txBody>
          <a:bodyPr wrap="square" rtlCol="0">
            <a:spAutoFit/>
          </a:bodyPr>
          <a:lstStyle/>
          <a:p>
            <a:r>
              <a:rPr lang="en-GB" sz="3600" dirty="0" smtClean="0">
                <a:solidFill>
                  <a:srgbClr val="FFFF00"/>
                </a:solidFill>
              </a:rPr>
              <a:t>Read through the following paragraph and try to identify each part:</a:t>
            </a:r>
            <a:endParaRPr lang="en-GB" sz="3600" dirty="0">
              <a:solidFill>
                <a:srgbClr val="FFFF00"/>
              </a:solidFill>
            </a:endParaRPr>
          </a:p>
        </p:txBody>
      </p:sp>
    </p:spTree>
    <p:extLst>
      <p:ext uri="{BB962C8B-B14F-4D97-AF65-F5344CB8AC3E}">
        <p14:creationId xmlns:p14="http://schemas.microsoft.com/office/powerpoint/2010/main" val="417209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54" y="1384994"/>
            <a:ext cx="11820896" cy="4065779"/>
          </a:xfrm>
          <a:ln>
            <a:solidFill>
              <a:schemeClr val="accent1">
                <a:lumMod val="75000"/>
              </a:schemeClr>
            </a:solidFill>
          </a:ln>
        </p:spPr>
        <p:txBody>
          <a:bodyPr>
            <a:noAutofit/>
          </a:bodyPr>
          <a:lstStyle/>
          <a:p>
            <a:pPr marL="0" indent="0">
              <a:buNone/>
            </a:pPr>
            <a:r>
              <a:rPr lang="en-GB" sz="3600" dirty="0">
                <a:solidFill>
                  <a:srgbClr val="FF0000"/>
                </a:solidFill>
              </a:rPr>
              <a:t>There are many ways to remove the red flesh </a:t>
            </a:r>
            <a:r>
              <a:rPr lang="en-GB" sz="3600" dirty="0" smtClean="0">
                <a:solidFill>
                  <a:srgbClr val="FF0000"/>
                </a:solidFill>
              </a:rPr>
              <a:t>from </a:t>
            </a:r>
            <a:r>
              <a:rPr lang="en-GB" sz="3600" i="1" dirty="0" err="1">
                <a:solidFill>
                  <a:srgbClr val="FF0000"/>
                </a:solidFill>
              </a:rPr>
              <a:t>Coffea</a:t>
            </a:r>
            <a:r>
              <a:rPr lang="en-GB" sz="3600" i="1" dirty="0">
                <a:solidFill>
                  <a:srgbClr val="FF0000"/>
                </a:solidFill>
              </a:rPr>
              <a:t> </a:t>
            </a:r>
            <a:r>
              <a:rPr lang="en-GB" sz="3600" i="1" dirty="0" err="1">
                <a:solidFill>
                  <a:srgbClr val="FF0000"/>
                </a:solidFill>
              </a:rPr>
              <a:t>arabica</a:t>
            </a:r>
            <a:r>
              <a:rPr lang="en-GB" sz="3600" dirty="0">
                <a:solidFill>
                  <a:srgbClr val="FF0000"/>
                </a:solidFill>
              </a:rPr>
              <a:t> fruits and leave the seeds. The cheapest method </a:t>
            </a:r>
            <a:r>
              <a:rPr lang="en-GB" sz="3600" dirty="0" smtClean="0">
                <a:solidFill>
                  <a:srgbClr val="FF0000"/>
                </a:solidFill>
              </a:rPr>
              <a:t>is </a:t>
            </a:r>
            <a:r>
              <a:rPr lang="en-GB" sz="3600" dirty="0">
                <a:solidFill>
                  <a:srgbClr val="FF0000"/>
                </a:solidFill>
              </a:rPr>
              <a:t>to leave them to dry in the sun. However, they can also be added to water and fermented. This is costlier but it produces a higher quality product. </a:t>
            </a:r>
            <a:r>
              <a:rPr lang="en-GB" sz="3600" dirty="0" smtClean="0">
                <a:solidFill>
                  <a:srgbClr val="FF0000"/>
                </a:solidFill>
              </a:rPr>
              <a:t>The </a:t>
            </a:r>
            <a:r>
              <a:rPr lang="en-GB" sz="3600" dirty="0">
                <a:solidFill>
                  <a:srgbClr val="FF0000"/>
                </a:solidFill>
              </a:rPr>
              <a:t>most expensive </a:t>
            </a:r>
            <a:r>
              <a:rPr lang="en-GB" sz="3600" dirty="0" smtClean="0">
                <a:solidFill>
                  <a:srgbClr val="FF0000"/>
                </a:solidFill>
              </a:rPr>
              <a:t>is </a:t>
            </a:r>
            <a:r>
              <a:rPr lang="en-GB" sz="3600" dirty="0">
                <a:solidFill>
                  <a:srgbClr val="FF0000"/>
                </a:solidFill>
              </a:rPr>
              <a:t>the ‘kopi </a:t>
            </a:r>
            <a:r>
              <a:rPr lang="en-GB" sz="3600" dirty="0" err="1">
                <a:solidFill>
                  <a:srgbClr val="FF0000"/>
                </a:solidFill>
              </a:rPr>
              <a:t>luwak</a:t>
            </a:r>
            <a:r>
              <a:rPr lang="en-GB" sz="3600" dirty="0">
                <a:solidFill>
                  <a:srgbClr val="FF0000"/>
                </a:solidFill>
              </a:rPr>
              <a:t>’ process, which uses </a:t>
            </a:r>
            <a:r>
              <a:rPr lang="en-GB" sz="3600" i="1" dirty="0" err="1">
                <a:solidFill>
                  <a:srgbClr val="FF0000"/>
                </a:solidFill>
              </a:rPr>
              <a:t>Paradoxurus</a:t>
            </a:r>
            <a:r>
              <a:rPr lang="en-GB" sz="3600" i="1" dirty="0">
                <a:solidFill>
                  <a:srgbClr val="FF0000"/>
                </a:solidFill>
              </a:rPr>
              <a:t> </a:t>
            </a:r>
            <a:r>
              <a:rPr lang="en-GB" sz="3600" i="1" dirty="0" err="1">
                <a:solidFill>
                  <a:srgbClr val="FF0000"/>
                </a:solidFill>
              </a:rPr>
              <a:t>hermaphroditus</a:t>
            </a:r>
            <a:r>
              <a:rPr lang="en-GB" sz="3600" dirty="0">
                <a:solidFill>
                  <a:srgbClr val="FF0000"/>
                </a:solidFill>
              </a:rPr>
              <a:t> to digest the fruits. The choice of process </a:t>
            </a:r>
            <a:r>
              <a:rPr lang="en-GB" sz="3600" dirty="0" smtClean="0">
                <a:solidFill>
                  <a:srgbClr val="FF0000"/>
                </a:solidFill>
              </a:rPr>
              <a:t>depends </a:t>
            </a:r>
            <a:r>
              <a:rPr lang="en-GB" sz="3600" dirty="0">
                <a:solidFill>
                  <a:srgbClr val="FF0000"/>
                </a:solidFill>
              </a:rPr>
              <a:t>on the available </a:t>
            </a:r>
            <a:r>
              <a:rPr lang="en-GB" sz="3600" dirty="0" smtClean="0">
                <a:solidFill>
                  <a:srgbClr val="FF0000"/>
                </a:solidFill>
              </a:rPr>
              <a:t>resources, </a:t>
            </a:r>
            <a:r>
              <a:rPr lang="en-GB" sz="3600" dirty="0">
                <a:solidFill>
                  <a:srgbClr val="FF0000"/>
                </a:solidFill>
              </a:rPr>
              <a:t>including money.</a:t>
            </a:r>
          </a:p>
        </p:txBody>
      </p:sp>
      <p:sp>
        <p:nvSpPr>
          <p:cNvPr id="4" name="TextBox 3"/>
          <p:cNvSpPr txBox="1"/>
          <p:nvPr/>
        </p:nvSpPr>
        <p:spPr>
          <a:xfrm>
            <a:off x="79421" y="0"/>
            <a:ext cx="6024496" cy="1384995"/>
          </a:xfrm>
          <a:prstGeom prst="rect">
            <a:avLst/>
          </a:prstGeom>
          <a:noFill/>
        </p:spPr>
        <p:txBody>
          <a:bodyPr wrap="square" rtlCol="0">
            <a:spAutoFit/>
          </a:bodyPr>
          <a:lstStyle/>
          <a:p>
            <a:r>
              <a:rPr lang="en-GB" sz="2800" dirty="0">
                <a:solidFill>
                  <a:srgbClr val="0070C0"/>
                </a:solidFill>
              </a:rPr>
              <a:t>The </a:t>
            </a:r>
            <a:r>
              <a:rPr lang="en-GB" sz="2800" b="1" dirty="0">
                <a:solidFill>
                  <a:srgbClr val="FF0000"/>
                </a:solidFill>
              </a:rPr>
              <a:t>topic sentence</a:t>
            </a:r>
            <a:r>
              <a:rPr lang="en-GB" sz="2800" dirty="0">
                <a:solidFill>
                  <a:srgbClr val="FF0000"/>
                </a:solidFill>
              </a:rPr>
              <a:t> </a:t>
            </a:r>
            <a:r>
              <a:rPr lang="en-GB" sz="2800" dirty="0">
                <a:solidFill>
                  <a:srgbClr val="0070C0"/>
                </a:solidFill>
              </a:rPr>
              <a:t>opens the paragraph and introduces what the </a:t>
            </a:r>
            <a:r>
              <a:rPr lang="en-GB" sz="2800" b="1" dirty="0">
                <a:solidFill>
                  <a:srgbClr val="0070C0"/>
                </a:solidFill>
              </a:rPr>
              <a:t>paragraph is going to be about.</a:t>
            </a:r>
          </a:p>
        </p:txBody>
      </p:sp>
      <p:sp>
        <p:nvSpPr>
          <p:cNvPr id="5" name="Rectangle 4"/>
          <p:cNvSpPr/>
          <p:nvPr/>
        </p:nvSpPr>
        <p:spPr>
          <a:xfrm>
            <a:off x="7167651" y="215443"/>
            <a:ext cx="4743299" cy="954107"/>
          </a:xfrm>
          <a:prstGeom prst="rect">
            <a:avLst/>
          </a:prstGeom>
        </p:spPr>
        <p:txBody>
          <a:bodyPr wrap="square">
            <a:spAutoFit/>
          </a:bodyPr>
          <a:lstStyle/>
          <a:p>
            <a:r>
              <a:rPr lang="en-GB" sz="2800" dirty="0">
                <a:solidFill>
                  <a:srgbClr val="0070C0"/>
                </a:solidFill>
              </a:rPr>
              <a:t>The </a:t>
            </a:r>
            <a:r>
              <a:rPr lang="en-GB" sz="2800" b="1" dirty="0">
                <a:solidFill>
                  <a:srgbClr val="FF0000"/>
                </a:solidFill>
              </a:rPr>
              <a:t>supporting sentences</a:t>
            </a:r>
            <a:r>
              <a:rPr lang="en-GB" sz="2800" dirty="0">
                <a:solidFill>
                  <a:srgbClr val="FF0000"/>
                </a:solidFill>
              </a:rPr>
              <a:t> </a:t>
            </a:r>
            <a:r>
              <a:rPr lang="en-GB" sz="2800" dirty="0">
                <a:solidFill>
                  <a:srgbClr val="0070C0"/>
                </a:solidFill>
              </a:rPr>
              <a:t>are in the middle of the paragraph.</a:t>
            </a:r>
          </a:p>
        </p:txBody>
      </p:sp>
      <p:sp>
        <p:nvSpPr>
          <p:cNvPr id="8" name="TextBox 7"/>
          <p:cNvSpPr txBox="1"/>
          <p:nvPr/>
        </p:nvSpPr>
        <p:spPr>
          <a:xfrm>
            <a:off x="4386592" y="5651458"/>
            <a:ext cx="7442358" cy="523220"/>
          </a:xfrm>
          <a:prstGeom prst="rect">
            <a:avLst/>
          </a:prstGeom>
          <a:noFill/>
        </p:spPr>
        <p:txBody>
          <a:bodyPr wrap="none" rtlCol="0">
            <a:spAutoFit/>
          </a:bodyPr>
          <a:lstStyle/>
          <a:p>
            <a:r>
              <a:rPr lang="en-GB" sz="2800" dirty="0">
                <a:solidFill>
                  <a:srgbClr val="0000FF"/>
                </a:solidFill>
              </a:rPr>
              <a:t>The </a:t>
            </a:r>
            <a:r>
              <a:rPr lang="en-GB" sz="2800" b="1" dirty="0">
                <a:solidFill>
                  <a:srgbClr val="FF0000"/>
                </a:solidFill>
              </a:rPr>
              <a:t>summary sentence</a:t>
            </a:r>
            <a:r>
              <a:rPr lang="en-GB" sz="2800" dirty="0">
                <a:solidFill>
                  <a:srgbClr val="FF0000"/>
                </a:solidFill>
              </a:rPr>
              <a:t> </a:t>
            </a:r>
            <a:r>
              <a:rPr lang="en-GB" sz="2800" dirty="0">
                <a:solidFill>
                  <a:srgbClr val="0000FF"/>
                </a:solidFill>
              </a:rPr>
              <a:t>completes the paragraph</a:t>
            </a:r>
            <a:r>
              <a:rPr lang="en-GB" sz="2800" dirty="0"/>
              <a:t>.</a:t>
            </a:r>
          </a:p>
        </p:txBody>
      </p:sp>
    </p:spTree>
    <p:extLst>
      <p:ext uri="{BB962C8B-B14F-4D97-AF65-F5344CB8AC3E}">
        <p14:creationId xmlns:p14="http://schemas.microsoft.com/office/powerpoint/2010/main" val="25844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4028910"/>
          </a:xfrm>
        </p:spPr>
        <p:txBody>
          <a:bodyPr>
            <a:noAutofit/>
          </a:bodyPr>
          <a:lstStyle/>
          <a:p>
            <a:pPr marL="0" indent="0">
              <a:buNone/>
            </a:pPr>
            <a:r>
              <a:rPr lang="en-GB" sz="3200" dirty="0">
                <a:solidFill>
                  <a:srgbClr val="FF0000"/>
                </a:solidFill>
              </a:rPr>
              <a:t>There are many ways to remove the red flesh </a:t>
            </a:r>
            <a:r>
              <a:rPr lang="en-GB" sz="3200" dirty="0" smtClean="0">
                <a:solidFill>
                  <a:srgbClr val="FF0000"/>
                </a:solidFill>
              </a:rPr>
              <a:t>from </a:t>
            </a:r>
            <a:r>
              <a:rPr lang="en-GB" sz="3200" i="1" dirty="0" err="1">
                <a:solidFill>
                  <a:srgbClr val="FF0000"/>
                </a:solidFill>
              </a:rPr>
              <a:t>Coffea</a:t>
            </a:r>
            <a:r>
              <a:rPr lang="en-GB" sz="3200" i="1" dirty="0">
                <a:solidFill>
                  <a:srgbClr val="FF0000"/>
                </a:solidFill>
              </a:rPr>
              <a:t> </a:t>
            </a:r>
            <a:r>
              <a:rPr lang="en-GB" sz="3200" i="1" dirty="0" err="1">
                <a:solidFill>
                  <a:srgbClr val="FF0000"/>
                </a:solidFill>
              </a:rPr>
              <a:t>arabica</a:t>
            </a:r>
            <a:r>
              <a:rPr lang="en-GB" sz="3200" dirty="0">
                <a:solidFill>
                  <a:srgbClr val="FF0000"/>
                </a:solidFill>
              </a:rPr>
              <a:t> fruits and leave the seeds. The cheapest method </a:t>
            </a:r>
            <a:r>
              <a:rPr lang="en-GB" sz="3200" dirty="0" smtClean="0">
                <a:solidFill>
                  <a:srgbClr val="FF0000"/>
                </a:solidFill>
              </a:rPr>
              <a:t>is </a:t>
            </a:r>
            <a:r>
              <a:rPr lang="en-GB" sz="3200" dirty="0">
                <a:solidFill>
                  <a:srgbClr val="FF0000"/>
                </a:solidFill>
              </a:rPr>
              <a:t>to leave them to dry in the sun. However, they can also be added to water and fermented. This is costlier but it produces a higher quality product. </a:t>
            </a:r>
            <a:r>
              <a:rPr lang="en-GB" sz="3200" dirty="0" smtClean="0">
                <a:solidFill>
                  <a:srgbClr val="FF0000"/>
                </a:solidFill>
              </a:rPr>
              <a:t>The </a:t>
            </a:r>
            <a:r>
              <a:rPr lang="en-GB" sz="3200" dirty="0">
                <a:solidFill>
                  <a:srgbClr val="FF0000"/>
                </a:solidFill>
              </a:rPr>
              <a:t>most expensive </a:t>
            </a:r>
            <a:r>
              <a:rPr lang="en-GB" sz="3200" dirty="0" smtClean="0">
                <a:solidFill>
                  <a:srgbClr val="FF0000"/>
                </a:solidFill>
              </a:rPr>
              <a:t>is </a:t>
            </a:r>
            <a:r>
              <a:rPr lang="en-GB" sz="3200" dirty="0">
                <a:solidFill>
                  <a:srgbClr val="FF0000"/>
                </a:solidFill>
              </a:rPr>
              <a:t>the ‘kopi </a:t>
            </a:r>
            <a:r>
              <a:rPr lang="en-GB" sz="3200" dirty="0" err="1">
                <a:solidFill>
                  <a:srgbClr val="FF0000"/>
                </a:solidFill>
              </a:rPr>
              <a:t>luwak</a:t>
            </a:r>
            <a:r>
              <a:rPr lang="en-GB" sz="3200" dirty="0">
                <a:solidFill>
                  <a:srgbClr val="FF0000"/>
                </a:solidFill>
              </a:rPr>
              <a:t>’ process, which uses </a:t>
            </a:r>
            <a:r>
              <a:rPr lang="en-GB" sz="3200" i="1" dirty="0" err="1">
                <a:solidFill>
                  <a:srgbClr val="FF0000"/>
                </a:solidFill>
              </a:rPr>
              <a:t>Paradoxurus</a:t>
            </a:r>
            <a:r>
              <a:rPr lang="en-GB" sz="3200" i="1" dirty="0">
                <a:solidFill>
                  <a:srgbClr val="FF0000"/>
                </a:solidFill>
              </a:rPr>
              <a:t> </a:t>
            </a:r>
            <a:r>
              <a:rPr lang="en-GB" sz="3200" i="1" dirty="0" err="1">
                <a:solidFill>
                  <a:srgbClr val="FF0000"/>
                </a:solidFill>
              </a:rPr>
              <a:t>hermaphroditus</a:t>
            </a:r>
            <a:r>
              <a:rPr lang="en-GB" sz="3200" dirty="0">
                <a:solidFill>
                  <a:srgbClr val="FF0000"/>
                </a:solidFill>
              </a:rPr>
              <a:t> to digest the fruits. The choice of process </a:t>
            </a:r>
            <a:r>
              <a:rPr lang="en-GB" sz="3200" dirty="0" smtClean="0">
                <a:solidFill>
                  <a:srgbClr val="FF0000"/>
                </a:solidFill>
              </a:rPr>
              <a:t>depends </a:t>
            </a:r>
            <a:r>
              <a:rPr lang="en-GB" sz="3200" dirty="0">
                <a:solidFill>
                  <a:srgbClr val="FF0000"/>
                </a:solidFill>
              </a:rPr>
              <a:t>on the available </a:t>
            </a:r>
            <a:r>
              <a:rPr lang="en-GB" sz="3200" dirty="0" smtClean="0">
                <a:solidFill>
                  <a:srgbClr val="FF0000"/>
                </a:solidFill>
              </a:rPr>
              <a:t>resources, </a:t>
            </a:r>
            <a:r>
              <a:rPr lang="en-GB" sz="3200" dirty="0">
                <a:solidFill>
                  <a:srgbClr val="FF0000"/>
                </a:solidFill>
              </a:rPr>
              <a:t>including money.</a:t>
            </a:r>
          </a:p>
        </p:txBody>
      </p:sp>
      <p:sp>
        <p:nvSpPr>
          <p:cNvPr id="6" name="TextBox 5"/>
          <p:cNvSpPr txBox="1"/>
          <p:nvPr/>
        </p:nvSpPr>
        <p:spPr>
          <a:xfrm>
            <a:off x="0" y="3222278"/>
            <a:ext cx="5201393" cy="1077218"/>
          </a:xfrm>
          <a:prstGeom prst="rect">
            <a:avLst/>
          </a:prstGeom>
          <a:noFill/>
          <a:ln>
            <a:solidFill>
              <a:srgbClr val="FF0000"/>
            </a:solidFill>
          </a:ln>
        </p:spPr>
        <p:txBody>
          <a:bodyPr wrap="square" rtlCol="0">
            <a:spAutoFit/>
          </a:bodyPr>
          <a:lstStyle/>
          <a:p>
            <a:r>
              <a:rPr lang="en-GB" sz="3200" b="1" dirty="0">
                <a:solidFill>
                  <a:srgbClr val="0000FF"/>
                </a:solidFill>
              </a:rPr>
              <a:t>The paragraph shows </a:t>
            </a:r>
            <a:r>
              <a:rPr lang="en-GB" sz="3200" b="1" dirty="0">
                <a:solidFill>
                  <a:srgbClr val="FF0000"/>
                </a:solidFill>
              </a:rPr>
              <a:t>unity </a:t>
            </a:r>
            <a:r>
              <a:rPr lang="en-GB" sz="3200" b="1" dirty="0">
                <a:solidFill>
                  <a:srgbClr val="0000FF"/>
                </a:solidFill>
              </a:rPr>
              <a:t>because </a:t>
            </a:r>
            <a:r>
              <a:rPr lang="en-GB" sz="3200" b="1" dirty="0" smtClean="0">
                <a:solidFill>
                  <a:srgbClr val="0000FF"/>
                </a:solidFill>
              </a:rPr>
              <a:t>it’s about one topic</a:t>
            </a:r>
            <a:r>
              <a:rPr lang="en-GB" sz="3200" b="1" dirty="0">
                <a:solidFill>
                  <a:srgbClr val="0000FF"/>
                </a:solidFill>
              </a:rPr>
              <a:t>.</a:t>
            </a:r>
          </a:p>
        </p:txBody>
      </p:sp>
      <p:sp>
        <p:nvSpPr>
          <p:cNvPr id="7" name="TextBox 6"/>
          <p:cNvSpPr txBox="1"/>
          <p:nvPr/>
        </p:nvSpPr>
        <p:spPr>
          <a:xfrm>
            <a:off x="5201393" y="2807683"/>
            <a:ext cx="6990607" cy="1569660"/>
          </a:xfrm>
          <a:prstGeom prst="rect">
            <a:avLst/>
          </a:prstGeom>
          <a:noFill/>
          <a:ln>
            <a:solidFill>
              <a:srgbClr val="FF0000"/>
            </a:solidFill>
          </a:ln>
        </p:spPr>
        <p:txBody>
          <a:bodyPr wrap="square" rtlCol="0">
            <a:spAutoFit/>
          </a:bodyPr>
          <a:lstStyle/>
          <a:p>
            <a:r>
              <a:rPr lang="en-GB" sz="3200" b="1" dirty="0">
                <a:solidFill>
                  <a:srgbClr val="0000FF"/>
                </a:solidFill>
              </a:rPr>
              <a:t>The paragraph follows an </a:t>
            </a:r>
            <a:r>
              <a:rPr lang="en-GB" sz="3200" b="1" dirty="0">
                <a:solidFill>
                  <a:srgbClr val="FF0000"/>
                </a:solidFill>
              </a:rPr>
              <a:t>order </a:t>
            </a:r>
            <a:r>
              <a:rPr lang="en-GB" sz="3200" b="1" dirty="0">
                <a:solidFill>
                  <a:srgbClr val="0000FF"/>
                </a:solidFill>
              </a:rPr>
              <a:t>– in this case from the cheapest method of extracting </a:t>
            </a:r>
            <a:r>
              <a:rPr lang="en-GB" sz="3200" b="1" dirty="0" smtClean="0">
                <a:solidFill>
                  <a:srgbClr val="0000FF"/>
                </a:solidFill>
              </a:rPr>
              <a:t>coffee </a:t>
            </a:r>
            <a:r>
              <a:rPr lang="en-GB" sz="3200" b="1" dirty="0">
                <a:solidFill>
                  <a:srgbClr val="0000FF"/>
                </a:solidFill>
              </a:rPr>
              <a:t>to the most expensive.</a:t>
            </a:r>
          </a:p>
        </p:txBody>
      </p:sp>
      <p:sp>
        <p:nvSpPr>
          <p:cNvPr id="9" name="TextBox 8"/>
          <p:cNvSpPr txBox="1"/>
          <p:nvPr/>
        </p:nvSpPr>
        <p:spPr>
          <a:xfrm>
            <a:off x="0" y="4477900"/>
            <a:ext cx="11946575" cy="1077218"/>
          </a:xfrm>
          <a:prstGeom prst="rect">
            <a:avLst/>
          </a:prstGeom>
          <a:noFill/>
          <a:ln>
            <a:solidFill>
              <a:schemeClr val="accent1">
                <a:lumMod val="50000"/>
              </a:schemeClr>
            </a:solidFill>
          </a:ln>
        </p:spPr>
        <p:txBody>
          <a:bodyPr wrap="square" rtlCol="0">
            <a:spAutoFit/>
          </a:bodyPr>
          <a:lstStyle/>
          <a:p>
            <a:r>
              <a:rPr lang="en-GB" sz="3200" b="1" dirty="0">
                <a:solidFill>
                  <a:srgbClr val="0000FF"/>
                </a:solidFill>
              </a:rPr>
              <a:t>The paragraph is </a:t>
            </a:r>
            <a:r>
              <a:rPr lang="en-GB" sz="3200" b="1" dirty="0">
                <a:solidFill>
                  <a:srgbClr val="FF0000"/>
                </a:solidFill>
              </a:rPr>
              <a:t>coherent </a:t>
            </a:r>
            <a:r>
              <a:rPr lang="en-GB" sz="3200" b="1" dirty="0">
                <a:solidFill>
                  <a:srgbClr val="0000FF"/>
                </a:solidFill>
              </a:rPr>
              <a:t>because it is easy to </a:t>
            </a:r>
            <a:r>
              <a:rPr lang="en-GB" sz="3200" b="1" dirty="0" smtClean="0">
                <a:solidFill>
                  <a:srgbClr val="0000FF"/>
                </a:solidFill>
              </a:rPr>
              <a:t>understand and it is  linked together.</a:t>
            </a:r>
            <a:endParaRPr lang="en-GB" sz="3200" dirty="0">
              <a:solidFill>
                <a:srgbClr val="0000FF"/>
              </a:solidFill>
            </a:endParaRPr>
          </a:p>
        </p:txBody>
      </p:sp>
    </p:spTree>
    <p:extLst>
      <p:ext uri="{BB962C8B-B14F-4D97-AF65-F5344CB8AC3E}">
        <p14:creationId xmlns:p14="http://schemas.microsoft.com/office/powerpoint/2010/main" val="33665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1493</Words>
  <Application>Microsoft Office PowerPoint</Application>
  <PresentationFormat>Custom</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 what words you will use to order the supporting sentences:  </vt:lpstr>
      <vt:lpstr>Using pronouns can refer back to things that have already been described and save you repeating yourself, it also helps create cohesion: e.g. ‘them’, ‘they’ this’, ‘it’ which’.</vt:lpstr>
      <vt:lpstr>PowerPoint Presentation</vt:lpstr>
      <vt:lpstr>PowerPoint Presentation</vt:lpstr>
      <vt:lpstr>PowerPoint Presentation</vt:lpstr>
      <vt:lpstr>Complete Worksheet 8Bd Quick Check Literacy</vt:lpstr>
      <vt:lpstr>Set up practical for next lesson – germination as shown on worksheet</vt:lpstr>
      <vt:lpstr>Objectives</vt:lpstr>
      <vt:lpstr>Equipment Order Worksheets - 8Bd Quick Check Literacy 8Be-2 Resources for germination</vt:lpstr>
    </vt:vector>
  </TitlesOfParts>
  <Company>Highams Park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Tomkins</dc:creator>
  <cp:lastModifiedBy>Sheila Smith</cp:lastModifiedBy>
  <cp:revision>98</cp:revision>
  <dcterms:created xsi:type="dcterms:W3CDTF">2018-06-27T10:37:59Z</dcterms:created>
  <dcterms:modified xsi:type="dcterms:W3CDTF">2019-01-06T20:04:10Z</dcterms:modified>
</cp:coreProperties>
</file>