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504" r:id="rId5"/>
    <p:sldId id="411" r:id="rId6"/>
    <p:sldId id="41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33" r:id="rId18"/>
    <p:sldId id="434" r:id="rId19"/>
    <p:sldId id="460" r:id="rId20"/>
    <p:sldId id="437" r:id="rId21"/>
    <p:sldId id="435" r:id="rId22"/>
    <p:sldId id="428" r:id="rId23"/>
    <p:sldId id="429" r:id="rId24"/>
    <p:sldId id="430" r:id="rId25"/>
    <p:sldId id="43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052CB-97FC-4150-BEF1-A8B2F6AD7796}" type="datetimeFigureOut">
              <a:rPr lang="en-US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CAF8E-755B-413E-889A-8C58154894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5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1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b="1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>
                <a:latin typeface="Arial" panose="020B0604020202020204" pitchFamily="34" charset="0"/>
              </a:rPr>
              <a:t>A is alkaline</a:t>
            </a:r>
          </a:p>
          <a:p>
            <a:r>
              <a:rPr lang="en-GB" altLang="en-US">
                <a:latin typeface="Arial" panose="020B0604020202020204" pitchFamily="34" charset="0"/>
              </a:rPr>
              <a:t>B is acidic</a:t>
            </a:r>
          </a:p>
          <a:p>
            <a:r>
              <a:rPr lang="en-GB" altLang="en-US">
                <a:latin typeface="Arial" panose="020B0604020202020204" pitchFamily="34" charset="0"/>
              </a:rPr>
              <a:t>C is neutral</a:t>
            </a:r>
          </a:p>
        </p:txBody>
      </p:sp>
    </p:spTree>
    <p:extLst>
      <p:ext uri="{BB962C8B-B14F-4D97-AF65-F5344CB8AC3E}">
        <p14:creationId xmlns:p14="http://schemas.microsoft.com/office/powerpoint/2010/main" val="271189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Boardworks KS3 Science 2008 </a:t>
            </a:r>
          </a:p>
          <a:p>
            <a:pPr>
              <a:defRPr/>
            </a:pPr>
            <a:r>
              <a:rPr lang="en-GB" altLang="en-US"/>
              <a:t>Acids and Alkalis</a:t>
            </a: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98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CAF8E-755B-413E-889A-8C58154894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0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264" y="1124550"/>
            <a:ext cx="11381731" cy="1246254"/>
          </a:xfrm>
        </p:spPr>
        <p:txBody>
          <a:bodyPr>
            <a:noAutofit/>
          </a:bodyPr>
          <a:lstStyle/>
          <a:p>
            <a:r>
              <a:rPr lang="en-GB" sz="11500" dirty="0">
                <a:latin typeface="Bookman Old Style" panose="02050604050505020204" pitchFamily="18" charset="0"/>
                <a:ea typeface="Dotum" panose="020B0600000101010101" pitchFamily="34" charset="-127"/>
              </a:rPr>
              <a:t>7Fb: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6736" y="2773570"/>
            <a:ext cx="8826789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What are some everyday substances that are alkali?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pPr algn="r"/>
            <a:fld id="{1C8BA104-50D7-4B21-9874-9C97885394E8}" type="datetime1">
              <a:rPr lang="en-GB" sz="4267"/>
              <a:pPr algn="r"/>
              <a:t>17/06/2022</a:t>
            </a:fld>
            <a:endParaRPr lang="en-GB" sz="4267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34" t="23820" r="17045" b="12219"/>
          <a:stretch/>
        </p:blipFill>
        <p:spPr>
          <a:xfrm>
            <a:off x="3853543" y="3886868"/>
            <a:ext cx="4789084" cy="26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28" y="227013"/>
            <a:ext cx="10515600" cy="1325563"/>
          </a:xfrm>
        </p:spPr>
        <p:txBody>
          <a:bodyPr/>
          <a:lstStyle/>
          <a:p>
            <a:r>
              <a:rPr lang="en-GB"/>
              <a:t>Litmus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28" y="1334358"/>
            <a:ext cx="10515600" cy="4351338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GB" altLang="en-US" sz="4000"/>
              <a:t>Litmus can be </a:t>
            </a:r>
            <a:r>
              <a:rPr lang="en-GB" altLang="en-US" sz="4000">
                <a:solidFill>
                  <a:srgbClr val="3366FF"/>
                </a:solidFill>
              </a:rPr>
              <a:t>blue</a:t>
            </a:r>
            <a:r>
              <a:rPr lang="en-GB" altLang="en-US" sz="4000"/>
              <a:t> or </a:t>
            </a:r>
            <a:r>
              <a:rPr lang="en-GB" altLang="en-US" sz="4000">
                <a:solidFill>
                  <a:srgbClr val="FF0000"/>
                </a:solidFill>
              </a:rPr>
              <a:t>red</a:t>
            </a:r>
            <a:r>
              <a:rPr lang="en-GB" altLang="en-US" sz="4000"/>
              <a:t>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3600"/>
              <a:t>Blue litmus turns red under acidic conditions (&lt; pH 4.5), and red litmus turns blue under alkaline conditions </a:t>
            </a:r>
            <a:br>
              <a:rPr lang="en-GB" altLang="en-US" sz="3600"/>
            </a:br>
            <a:r>
              <a:rPr lang="en-GB" altLang="en-US" sz="3600"/>
              <a:t>(&gt; pH 8.3). </a:t>
            </a:r>
          </a:p>
          <a:p>
            <a:pPr marL="0" indent="0">
              <a:buNone/>
            </a:pPr>
            <a:endParaRPr lang="en-GB" altLang="en-US" sz="3600"/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14" descr="litmus - 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117" y="3526015"/>
            <a:ext cx="10810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litmus -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53" y="3524427"/>
            <a:ext cx="108108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litmus - 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78" y="3522839"/>
            <a:ext cx="10810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 rot="16200000">
            <a:off x="4554991" y="5537377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acid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 rot="16200000">
            <a:off x="5680528" y="5461177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alkali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 rot="16200000">
            <a:off x="6756853" y="5334177"/>
            <a:ext cx="120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neutral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739413" y="4380981"/>
            <a:ext cx="345258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+mn-lt"/>
              </a:rPr>
              <a:t>What colour do you think litmus is under neutral conditions?</a:t>
            </a:r>
          </a:p>
        </p:txBody>
      </p:sp>
    </p:spTree>
    <p:extLst>
      <p:ext uri="{BB962C8B-B14F-4D97-AF65-F5344CB8AC3E}">
        <p14:creationId xmlns:p14="http://schemas.microsoft.com/office/powerpoint/2010/main" val="132099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1675" y="-227013"/>
            <a:ext cx="8229600" cy="1143001"/>
          </a:xfrm>
          <a:noFill/>
        </p:spPr>
        <p:txBody>
          <a:bodyPr/>
          <a:lstStyle/>
          <a:p>
            <a:r>
              <a:rPr lang="en-GB" altLang="en-US"/>
              <a:t>The litmus test</a:t>
            </a:r>
          </a:p>
        </p:txBody>
      </p:sp>
      <p:pic>
        <p:nvPicPr>
          <p:cNvPr id="19459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easy_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r:id="rId2" imgW="8699400" imgH="5308560"/>
        </mc:Choice>
        <mc:Fallback>
          <p:control r:id="rId2" imgW="8699400" imgH="5308560">
            <p:pic>
              <p:nvPicPr>
                <p:cNvPr id="1946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5397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488" y="-127000"/>
            <a:ext cx="8229600" cy="1143000"/>
          </a:xfrm>
          <a:noFill/>
        </p:spPr>
        <p:txBody>
          <a:bodyPr/>
          <a:lstStyle/>
          <a:p>
            <a:r>
              <a:rPr lang="en-GB" altLang="en-US"/>
              <a:t>Making indicators from plants</a:t>
            </a:r>
          </a:p>
        </p:txBody>
      </p:sp>
      <p:pic>
        <p:nvPicPr>
          <p:cNvPr id="36867" name="Picture 8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651" y="13493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 descr="easy_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9" y="631825"/>
            <a:ext cx="15144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8" r:id="rId2" imgW="8699400" imgH="5308560"/>
        </mc:Choice>
        <mc:Fallback>
          <p:control r:id="rId2" imgW="8699400" imgH="5308560">
            <p:pic>
              <p:nvPicPr>
                <p:cNvPr id="36869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736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932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897" y="410841"/>
            <a:ext cx="10515600" cy="1325563"/>
          </a:xfrm>
        </p:spPr>
        <p:txBody>
          <a:bodyPr/>
          <a:lstStyle/>
          <a:p>
            <a:r>
              <a:rPr lang="en-GB"/>
              <a:t>How would the pH scale for red cabbage indicator be different universal indicator?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917" t="13582" r="24670" b="14370"/>
          <a:stretch/>
        </p:blipFill>
        <p:spPr>
          <a:xfrm>
            <a:off x="3468028" y="2110161"/>
            <a:ext cx="5599771" cy="46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2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Practical: Red Cabbage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>
                <a:latin typeface="+mj-lt"/>
              </a:rPr>
              <a:t>Health and Safety</a:t>
            </a:r>
            <a:br>
              <a:rPr lang="en-GB" sz="3600">
                <a:latin typeface="+mj-lt"/>
              </a:rPr>
            </a:br>
            <a:endParaRPr lang="en-GB" sz="3600">
              <a:latin typeface="+mj-lt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Must wear goggles.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Acids and Alkalis are corrosive therefore must be handled with safely and sensibly.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>
                <a:latin typeface="+mj-lt"/>
              </a:rPr>
              <a:t>Working with hot water, be careful when pouring hot water to avoid any burns.  Run under cold tap if an accident occurs. </a:t>
            </a:r>
          </a:p>
          <a:p>
            <a:endParaRPr lang="en-GB" sz="3600">
              <a:latin typeface="+mj-lt"/>
            </a:endParaRPr>
          </a:p>
          <a:p>
            <a:pPr marL="0" indent="0">
              <a:buNone/>
            </a:pPr>
            <a:r>
              <a:rPr lang="en-GB" sz="3600">
                <a:latin typeface="+mj-lt"/>
              </a:rPr>
              <a:t>Anyone messing will be banned from doing </a:t>
            </a:r>
            <a:r>
              <a:rPr lang="en-GB" sz="3600" err="1">
                <a:latin typeface="+mj-lt"/>
              </a:rPr>
              <a:t>practicals</a:t>
            </a:r>
            <a:r>
              <a:rPr lang="en-GB" sz="3600">
                <a:latin typeface="+mj-lt"/>
              </a:rPr>
              <a:t> for this unit. </a:t>
            </a:r>
          </a:p>
        </p:txBody>
      </p:sp>
    </p:spTree>
    <p:extLst>
      <p:ext uri="{BB962C8B-B14F-4D97-AF65-F5344CB8AC3E}">
        <p14:creationId xmlns:p14="http://schemas.microsoft.com/office/powerpoint/2010/main" val="391671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429741"/>
          <a:ext cx="10515600" cy="4508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9414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3909848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2756338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Colour of Cabbage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Acid</a:t>
                      </a:r>
                      <a:r>
                        <a:rPr lang="en-US" sz="2400" baseline="0" dirty="0"/>
                        <a:t> or Alkali?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034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429741"/>
          <a:ext cx="10515600" cy="42988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1029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3747241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3727330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Colour of Cabbage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Acid</a:t>
                      </a:r>
                      <a:r>
                        <a:rPr lang="en-US" sz="2000" baseline="0"/>
                        <a:t> or Alkali?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Toothpaste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Lemon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Acidic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Vinegar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Pink/Purple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Acidic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556247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Washing</a:t>
                      </a:r>
                      <a:r>
                        <a:rPr lang="en-US" sz="2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Up Liquid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Baking</a:t>
                      </a:r>
                      <a:r>
                        <a:rPr lang="en-US" sz="2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Powder 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84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2461"/>
            <a:ext cx="10515600" cy="1325563"/>
          </a:xfrm>
        </p:spPr>
        <p:txBody>
          <a:bodyPr/>
          <a:lstStyle/>
          <a:p>
            <a:r>
              <a:rPr lang="en-GB"/>
              <a:t>Table of Results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712642-53DE-4C8B-A375-B1F2B1DED2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195566"/>
          <a:ext cx="10515600" cy="545731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041029">
                  <a:extLst>
                    <a:ext uri="{9D8B030D-6E8A-4147-A177-3AD203B41FA5}">
                      <a16:colId xmlns:a16="http://schemas.microsoft.com/office/drawing/2014/main" val="1868603314"/>
                    </a:ext>
                  </a:extLst>
                </a:gridCol>
                <a:gridCol w="3747241">
                  <a:extLst>
                    <a:ext uri="{9D8B030D-6E8A-4147-A177-3AD203B41FA5}">
                      <a16:colId xmlns:a16="http://schemas.microsoft.com/office/drawing/2014/main" val="133907717"/>
                    </a:ext>
                  </a:extLst>
                </a:gridCol>
                <a:gridCol w="3727330">
                  <a:extLst>
                    <a:ext uri="{9D8B030D-6E8A-4147-A177-3AD203B41FA5}">
                      <a16:colId xmlns:a16="http://schemas.microsoft.com/office/drawing/2014/main" val="1607118824"/>
                    </a:ext>
                  </a:extLst>
                </a:gridCol>
              </a:tblGrid>
              <a:tr h="677333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Name of Substance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Colour of Cabbage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Acid</a:t>
                      </a:r>
                      <a:r>
                        <a:rPr lang="en-US" sz="2000" baseline="0"/>
                        <a:t> or Alkali?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984356"/>
                  </a:ext>
                </a:extLst>
              </a:tr>
              <a:tr h="94836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Baking Powder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Green/Blue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909165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Washing Up Liquid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7363903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Vinegar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Acidic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476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Alkaline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905584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Milk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Blue/Purple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Neutral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6690000"/>
                  </a:ext>
                </a:extLst>
              </a:tr>
              <a:tr h="76632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Lemon Juice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Acidic</a:t>
                      </a:r>
                      <a:r>
                        <a:rPr lang="en-US" sz="2000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81765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28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008"/>
            <a:ext cx="10515600" cy="1325563"/>
          </a:xfrm>
        </p:spPr>
        <p:txBody>
          <a:bodyPr/>
          <a:lstStyle/>
          <a:p>
            <a:r>
              <a:rPr lang="en-GB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73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Making your Indicator</a:t>
            </a:r>
          </a:p>
          <a:p>
            <a:pPr marL="514350" indent="-514350">
              <a:buAutoNum type="arabicPeriod"/>
            </a:pPr>
            <a:r>
              <a:rPr lang="en-GB"/>
              <a:t>Soak the cabbage in some hot water in a small beaker</a:t>
            </a:r>
            <a:br>
              <a:rPr lang="en-GB"/>
            </a:br>
            <a:endParaRPr lang="en-GB"/>
          </a:p>
          <a:p>
            <a:pPr marL="0" indent="0">
              <a:buNone/>
            </a:pPr>
            <a:r>
              <a:rPr lang="en-GB"/>
              <a:t>Using your Indicator</a:t>
            </a:r>
          </a:p>
          <a:p>
            <a:pPr marL="514350" indent="-514350">
              <a:buAutoNum type="arabicPeriod"/>
            </a:pPr>
            <a:r>
              <a:rPr lang="en-GB"/>
              <a:t>Put one substance into a circle on the spotting tile. </a:t>
            </a:r>
            <a:br>
              <a:rPr lang="en-GB"/>
            </a:br>
            <a:r>
              <a:rPr lang="en-GB"/>
              <a:t>Write the name in a results table. </a:t>
            </a:r>
          </a:p>
          <a:p>
            <a:pPr marL="514350" indent="-514350">
              <a:buAutoNum type="arabicPeriod"/>
            </a:pPr>
            <a:r>
              <a:rPr lang="en-GB"/>
              <a:t>Add a few drops of cabbage juice. </a:t>
            </a:r>
            <a:br>
              <a:rPr lang="en-GB"/>
            </a:br>
            <a:r>
              <a:rPr lang="en-GB"/>
              <a:t>Write the colour in your table. </a:t>
            </a:r>
          </a:p>
          <a:p>
            <a:pPr marL="514350" indent="-514350">
              <a:buAutoNum type="arabicPeriod"/>
            </a:pPr>
            <a:r>
              <a:rPr lang="en-GB"/>
              <a:t>Repeat using another substance. </a:t>
            </a:r>
          </a:p>
          <a:p>
            <a:pPr marL="514350" indent="-514350">
              <a:buAutoNum type="arabicPeriod"/>
            </a:pPr>
            <a:endParaRPr lang="en-GB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/>
          <a:srcRect l="55182" t="68366" r="23458" b="7114"/>
          <a:stretch/>
        </p:blipFill>
        <p:spPr>
          <a:xfrm>
            <a:off x="8413037" y="4250566"/>
            <a:ext cx="3051810" cy="218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44" y="289854"/>
            <a:ext cx="10931912" cy="1005681"/>
          </a:xfrm>
          <a:noFill/>
        </p:spPr>
        <p:txBody>
          <a:bodyPr>
            <a:normAutofit/>
          </a:bodyPr>
          <a:lstStyle/>
          <a:p>
            <a:r>
              <a:rPr lang="en-GB"/>
              <a:t>Answer the following questions in your books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1" t="13207" r="11145" b="14995"/>
          <a:stretch/>
        </p:blipFill>
        <p:spPr>
          <a:xfrm>
            <a:off x="1975856" y="1295535"/>
            <a:ext cx="8095282" cy="526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/>
              <a:t>Alkali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4000"/>
                  <a:t>An alkali is a compound that can be used to neutralize an acid. </a:t>
                </a:r>
              </a:p>
              <a:p>
                <a:r>
                  <a:rPr lang="en-GB" sz="4000"/>
                  <a:t>It turns litmus paper blue. </a:t>
                </a:r>
              </a:p>
              <a:p>
                <a:r>
                  <a:rPr lang="en-GB" sz="4000"/>
                  <a:t>An alkali contains hydroxide 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𝑂𝐻</m:t>
                        </m:r>
                      </m:e>
                      <m:sup>
                        <m:r>
                          <a:rPr lang="en-GB" sz="4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400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http://cdni.wired.co.uk/620x413/o_r/Ren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0" t="3934" r="28329" b="19714"/>
          <a:stretch>
            <a:fillRect/>
          </a:stretch>
        </p:blipFill>
        <p:spPr bwMode="auto">
          <a:xfrm>
            <a:off x="1324294" y="4667250"/>
            <a:ext cx="13350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blog.emergencyoutdoors.com/tala/uploads/2012/05/baking-so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533106"/>
            <a:ext cx="27051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2.bp.blogspot.com/-SNtb1PH6LmQ/TZpSB4haIaI/AAAAAAAAADI/2n-nicObRto/s1600/Colgat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3" b="30956"/>
          <a:stretch/>
        </p:blipFill>
        <p:spPr bwMode="auto">
          <a:xfrm rot="19549782">
            <a:off x="8772464" y="4769866"/>
            <a:ext cx="3095625" cy="116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http://www.wilko.com/content/ebiz/wilkinsonplus/invt/0132135/0132135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33106"/>
            <a:ext cx="2236628" cy="223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018A0BB-B31F-407C-84AC-57A215AA0299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2656EA-506B-4865-A497-A8FBFFE81D10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187E85-32DB-4ED2-85EB-C026FDE8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593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Answers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01" t="50858" r="19354" b="14556"/>
          <a:stretch/>
        </p:blipFill>
        <p:spPr>
          <a:xfrm>
            <a:off x="1503746" y="2107581"/>
            <a:ext cx="8883848" cy="31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0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10" y="212725"/>
            <a:ext cx="9810090" cy="1325563"/>
          </a:xfrm>
        </p:spPr>
        <p:txBody>
          <a:bodyPr/>
          <a:lstStyle/>
          <a:p>
            <a:r>
              <a:rPr lang="en-GB"/>
              <a:t>Extend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807" t="11018" r="19901" b="51769"/>
          <a:stretch/>
        </p:blipFill>
        <p:spPr>
          <a:xfrm>
            <a:off x="857910" y="1433067"/>
            <a:ext cx="10446623" cy="39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Answer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18" t="50858" r="17986" b="13243"/>
          <a:stretch/>
        </p:blipFill>
        <p:spPr>
          <a:xfrm>
            <a:off x="1474495" y="1857957"/>
            <a:ext cx="9243010" cy="31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/>
              <a:t>Acids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600"/>
                  <a:t>An acids is a compound that can be used to neutralise an alkali. </a:t>
                </a:r>
              </a:p>
              <a:p>
                <a:r>
                  <a:rPr lang="en-GB" sz="3600"/>
                  <a:t>It turns blue litmus paper red</a:t>
                </a:r>
              </a:p>
              <a:p>
                <a:r>
                  <a:rPr lang="en-GB" sz="3600"/>
                  <a:t>An acid contains hydrogens 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6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0" descr="http://www.google.co.uk/url?source=imglanding&amp;ct=img&amp;q=http://upload.wikimedia.org/wikipedia/commons/8/87/CocaColaBottle_background_free.jpg&amp;sa=X&amp;ei=wTvYUvfAGcGM7AacxoG4CQ&amp;ved=0CAkQ8wc&amp;usg=AFQjCNFn-vN9PhE-ctGYvDVOY2HY8gGO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53" y="4261485"/>
            <a:ext cx="19431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www.google.co.uk/url?source=imglanding&amp;ct=img&amp;q=http://1.bp.blogspot.com/-PXHoS6sZVpo/Tpnt74sKCjI/AAAAAAAAADI/zUj9mXWg3mU/s1600/lg_vinegar.jpg&amp;sa=X&amp;ei=VzzYUqGaHZTwhQe49YDAAg&amp;ved=0CAkQ8wc&amp;usg=AFQjCNHyvxaKVZ7Kn2EYKsZ5FwRSyJ91X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99" y="4261485"/>
            <a:ext cx="2342833" cy="24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www.google.co.uk/url?source=imglanding&amp;ct=img&amp;q=http://www.sanza.co.uk/pics/watties_tomato_sauce.jpg&amp;sa=X&amp;ei=CTzYUtfgKsXRhAfIw4HgBQ&amp;ved=0CAkQ8wc&amp;usg=AFQjCNGuYDMJZ6VujlQ5oGM4Wt6A-GQuD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78" y="4171225"/>
            <a:ext cx="1246189" cy="258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http://www.google.co.uk/url?source=imglanding&amp;ct=img&amp;q=http://image.made-in-china.com/4f0j00aeZtHKNYaPoT/N70-12V70ah-Dry-Charge-Car-Battery.jpg&amp;sa=X&amp;ei=lTzYUqypB5OIhQffj4CACg&amp;ved=0CAkQ8wc&amp;usg=AFQjCNEDg-xQ-Te5KNSfcwXJ47N8XVi5M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44" y="4511533"/>
            <a:ext cx="21256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70FDE-FCBB-4C10-B32A-C38E423BA432}"/>
              </a:ext>
            </a:extLst>
          </p:cNvPr>
          <p:cNvGrpSpPr/>
          <p:nvPr/>
        </p:nvGrpSpPr>
        <p:grpSpPr>
          <a:xfrm>
            <a:off x="8993875" y="93140"/>
            <a:ext cx="3198125" cy="646331"/>
            <a:chOff x="8993875" y="93140"/>
            <a:chExt cx="3198125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6366DC-9359-4750-9442-01A54F1C2AEC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5A5F8CD-B045-49C8-89E0-2F65CBEE6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5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531" y="1060997"/>
            <a:ext cx="10363200" cy="1246254"/>
          </a:xfrm>
        </p:spPr>
        <p:txBody>
          <a:bodyPr>
            <a:noAutofit/>
          </a:bodyPr>
          <a:lstStyle/>
          <a:p>
            <a:r>
              <a:rPr lang="en-GB" sz="7200">
                <a:latin typeface="Dotum" panose="020B0600000101010101" pitchFamily="34" charset="-127"/>
                <a:ea typeface="Dotum" panose="020B0600000101010101" pitchFamily="34" charset="-127"/>
              </a:rPr>
              <a:t>7Fb: Indicators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6736" y="2773570"/>
            <a:ext cx="8826789" cy="930241"/>
          </a:xfr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sz="3200">
                <a:solidFill>
                  <a:schemeClr val="tx1"/>
                </a:solidFill>
              </a:rPr>
              <a:t>Do Now: </a:t>
            </a:r>
          </a:p>
          <a:p>
            <a:pPr>
              <a:spcBef>
                <a:spcPts val="0"/>
              </a:spcBef>
            </a:pPr>
            <a:r>
              <a:rPr lang="en-GB" sz="3200"/>
              <a:t>What are some everyday substances that are alkali?</a:t>
            </a:r>
            <a:endParaRPr lang="en-GB" sz="3200"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00256" y="260648"/>
            <a:ext cx="3577365" cy="461136"/>
          </a:xfrm>
        </p:spPr>
        <p:txBody>
          <a:bodyPr/>
          <a:lstStyle/>
          <a:p>
            <a:fld id="{1C8BA104-50D7-4B21-9874-9C97885394E8}" type="datetime1">
              <a:rPr lang="en-GB" sz="4267"/>
              <a:t>17/06/2022</a:t>
            </a:fld>
            <a:endParaRPr lang="en-GB" sz="4267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34" t="23820" r="17045" b="12219"/>
          <a:stretch/>
        </p:blipFill>
        <p:spPr>
          <a:xfrm>
            <a:off x="3853543" y="3886868"/>
            <a:ext cx="4789084" cy="26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The pH scale tells us how acidic or a______ a substance is.</a:t>
            </a:r>
          </a:p>
        </p:txBody>
      </p:sp>
      <p:pic>
        <p:nvPicPr>
          <p:cNvPr id="4" name="Picture 4" descr="https://sites.google.com/a/oberoi-is.net/acids-and-bases---natassya/_/rsrc/1380004009342/ph-scales/ph_scale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13" y="3401333"/>
            <a:ext cx="9767574" cy="277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7924799" y="825282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  <p:sp>
        <p:nvSpPr>
          <p:cNvPr id="6" name="AutoShape 20"/>
          <p:cNvSpPr/>
          <p:nvPr/>
        </p:nvSpPr>
        <p:spPr>
          <a:xfrm>
            <a:off x="6705600" y="345"/>
            <a:ext cx="5486400" cy="732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 val="solid"/>
          </a:ln>
        </p:spPr>
        <p:txBody>
          <a:bodyPr/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kern="0">
                <a:solidFill>
                  <a:schemeClr val="bg1"/>
                </a:solidFill>
                <a:latin typeface="+mj-lt"/>
              </a:rPr>
              <a:t>Stick pH scale into your book	</a:t>
            </a:r>
          </a:p>
        </p:txBody>
      </p:sp>
    </p:spTree>
    <p:extLst>
      <p:ext uri="{BB962C8B-B14F-4D97-AF65-F5344CB8AC3E}">
        <p14:creationId xmlns:p14="http://schemas.microsoft.com/office/powerpoint/2010/main" val="26342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/>
              <a:t>The pH scale tells us how acidic or </a:t>
            </a:r>
            <a:r>
              <a:rPr lang="en-GB" sz="4000">
                <a:solidFill>
                  <a:schemeClr val="accent3">
                    <a:lumMod val="50000"/>
                  </a:schemeClr>
                </a:solidFill>
              </a:rPr>
              <a:t>alkaline</a:t>
            </a:r>
            <a:r>
              <a:rPr lang="en-GB" sz="4000"/>
              <a:t> a substance is.</a:t>
            </a:r>
          </a:p>
        </p:txBody>
      </p:sp>
      <p:pic>
        <p:nvPicPr>
          <p:cNvPr id="4" name="Picture 4" descr="https://sites.google.com/a/oberoi-is.net/acids-and-bases---natassya/_/rsrc/1380004009342/ph-scales/ph_scale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13" y="3401333"/>
            <a:ext cx="9767574" cy="277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7924799" y="391440"/>
            <a:ext cx="426720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7544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/>
              <a:t>I________ are substances that change ______ to tell you if something is acidic, a______, or n_______.</a:t>
            </a:r>
          </a:p>
          <a:p>
            <a:pPr marL="0" indent="0">
              <a:buNone/>
            </a:pPr>
            <a:r>
              <a:rPr lang="en-GB" sz="4800"/>
              <a:t>They are often made from coloured p______, e.g. Red Cabbage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7924799" y="116431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152834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348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/>
              <a:t>I</a:t>
            </a:r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ndicators</a:t>
            </a:r>
            <a:r>
              <a:rPr lang="en-GB" sz="4800"/>
              <a:t> are substances that change </a:t>
            </a:r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colour</a:t>
            </a:r>
            <a:r>
              <a:rPr lang="en-GB" sz="4800"/>
              <a:t> to tell you if something is acidic, a</a:t>
            </a:r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lkaline</a:t>
            </a:r>
            <a:r>
              <a:rPr lang="en-GB" sz="4800"/>
              <a:t>, or n</a:t>
            </a:r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eutral</a:t>
            </a:r>
            <a:r>
              <a:rPr lang="en-GB" sz="4800"/>
              <a:t>.</a:t>
            </a:r>
          </a:p>
          <a:p>
            <a:pPr marL="0" indent="0">
              <a:buNone/>
            </a:pPr>
            <a:r>
              <a:rPr lang="en-GB" sz="4800"/>
              <a:t>They are often made from coloured p</a:t>
            </a:r>
            <a:r>
              <a:rPr lang="en-GB" sz="4800">
                <a:solidFill>
                  <a:schemeClr val="accent3">
                    <a:lumMod val="50000"/>
                  </a:schemeClr>
                </a:solidFill>
              </a:rPr>
              <a:t>lants</a:t>
            </a:r>
            <a:r>
              <a:rPr lang="en-GB" sz="4800"/>
              <a:t>, </a:t>
            </a:r>
            <a:r>
              <a:rPr lang="en-GB" sz="4800" err="1"/>
              <a:t>eg</a:t>
            </a:r>
            <a:r>
              <a:rPr lang="en-GB" sz="4800"/>
              <a:t>. Red Cabbage</a:t>
            </a:r>
          </a:p>
        </p:txBody>
      </p:sp>
      <p:sp>
        <p:nvSpPr>
          <p:cNvPr id="4" name="AutoShape 20"/>
          <p:cNvSpPr/>
          <p:nvPr/>
        </p:nvSpPr>
        <p:spPr>
          <a:xfrm>
            <a:off x="0" y="5198250"/>
            <a:ext cx="11081658" cy="7329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prstDash val="solid"/>
          </a:ln>
        </p:spPr>
        <p:txBody>
          <a:bodyPr/>
          <a:lstStyle/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kern="0">
                <a:solidFill>
                  <a:schemeClr val="bg1"/>
                </a:solidFill>
                <a:latin typeface="+mj-lt"/>
              </a:rPr>
              <a:t>Discuss in pairs what do you think indicator means?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45C44C-7693-4CDF-B879-A3646F103717}"/>
              </a:ext>
            </a:extLst>
          </p:cNvPr>
          <p:cNvSpPr txBox="1"/>
          <p:nvPr/>
        </p:nvSpPr>
        <p:spPr>
          <a:xfrm>
            <a:off x="7924799" y="207233"/>
            <a:ext cx="426720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Copy &amp; Complete</a:t>
            </a:r>
          </a:p>
        </p:txBody>
      </p:sp>
    </p:spTree>
    <p:extLst>
      <p:ext uri="{BB962C8B-B14F-4D97-AF65-F5344CB8AC3E}">
        <p14:creationId xmlns:p14="http://schemas.microsoft.com/office/powerpoint/2010/main" val="33492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928" y="227013"/>
            <a:ext cx="10515600" cy="1325563"/>
          </a:xfrm>
        </p:spPr>
        <p:txBody>
          <a:bodyPr/>
          <a:lstStyle/>
          <a:p>
            <a:r>
              <a:rPr lang="en-GB"/>
              <a:t>Litmus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28" y="1552576"/>
            <a:ext cx="10515600" cy="435133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3600"/>
              <a:t>Litmus is a commonly used indicator, it is</a:t>
            </a:r>
            <a:r>
              <a:rPr lang="en-GB" altLang="en-US" sz="3600"/>
              <a:t> </a:t>
            </a:r>
            <a:r>
              <a:rPr lang="en-US" altLang="en-US" sz="3600"/>
              <a:t>made from lichen, which grows on stone and rock.</a:t>
            </a:r>
          </a:p>
          <a:p>
            <a:pPr marL="0" indent="0">
              <a:buNone/>
            </a:pPr>
            <a:endParaRPr lang="en-GB" altLang="en-US" sz="3600"/>
          </a:p>
          <a:p>
            <a:pPr marL="0" indent="0">
              <a:buNone/>
            </a:pPr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9451" t="37573" r="28983" b="30582"/>
          <a:stretch/>
        </p:blipFill>
        <p:spPr>
          <a:xfrm>
            <a:off x="2590800" y="3026229"/>
            <a:ext cx="6978649" cy="33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8FD3D3-5F16-4D64-AADC-7C92E8B0B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3D0446-ED5A-4B54-AEC8-4CF4FB62D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A69C90-6C34-495D-8382-A6BC6045C112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aa02d93-d17b-4249-a0c5-afeca33be5b7"/>
    <ds:schemaRef ds:uri="http://purl.org/dc/elements/1.1/"/>
    <ds:schemaRef ds:uri="http://schemas.microsoft.com/office/2006/metadata/properties"/>
    <ds:schemaRef ds:uri="http://schemas.microsoft.com/office/infopath/2007/PartnerControls"/>
    <ds:schemaRef ds:uri="b496163d-89a1-4d48-9d31-68cb6b4034b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564</Words>
  <Application>Microsoft Office PowerPoint</Application>
  <PresentationFormat>Widescreen</PresentationFormat>
  <Paragraphs>122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Dotum</vt:lpstr>
      <vt:lpstr>MS PGothic</vt:lpstr>
      <vt:lpstr>Arial</vt:lpstr>
      <vt:lpstr>Bookman Old Style</vt:lpstr>
      <vt:lpstr>Calibri</vt:lpstr>
      <vt:lpstr>Calibri Light</vt:lpstr>
      <vt:lpstr>Cambria Math</vt:lpstr>
      <vt:lpstr>Comic Sans MS</vt:lpstr>
      <vt:lpstr>office theme</vt:lpstr>
      <vt:lpstr>7Fb: Indicators</vt:lpstr>
      <vt:lpstr>Alkali </vt:lpstr>
      <vt:lpstr>Acids</vt:lpstr>
      <vt:lpstr>7Fb: Indicators</vt:lpstr>
      <vt:lpstr>pH Scale</vt:lpstr>
      <vt:lpstr>pH Scale</vt:lpstr>
      <vt:lpstr>PowerPoint Presentation</vt:lpstr>
      <vt:lpstr>PowerPoint Presentation</vt:lpstr>
      <vt:lpstr>Litmus </vt:lpstr>
      <vt:lpstr>Litmus </vt:lpstr>
      <vt:lpstr>The litmus test</vt:lpstr>
      <vt:lpstr>Making indicators from plants</vt:lpstr>
      <vt:lpstr>How would the pH scale for red cabbage indicator be different universal indicator?</vt:lpstr>
      <vt:lpstr>Practical: Red Cabbage Indicator</vt:lpstr>
      <vt:lpstr>Table of Results </vt:lpstr>
      <vt:lpstr>Table of Results </vt:lpstr>
      <vt:lpstr>Table of Results </vt:lpstr>
      <vt:lpstr>Method</vt:lpstr>
      <vt:lpstr>Answer the following questions in your books</vt:lpstr>
      <vt:lpstr>Answers </vt:lpstr>
      <vt:lpstr>Extend</vt:lpstr>
      <vt:lpstr>Answer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5</cp:revision>
  <dcterms:created xsi:type="dcterms:W3CDTF">2019-12-10T07:44:31Z</dcterms:created>
  <dcterms:modified xsi:type="dcterms:W3CDTF">2022-06-17T11:27:05Z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