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59" r:id="rId6"/>
    <p:sldId id="268" r:id="rId7"/>
    <p:sldId id="263" r:id="rId8"/>
    <p:sldId id="264" r:id="rId9"/>
    <p:sldId id="262" r:id="rId10"/>
    <p:sldId id="260" r:id="rId11"/>
    <p:sldId id="265" r:id="rId12"/>
    <p:sldId id="269" r:id="rId13"/>
    <p:sldId id="266" r:id="rId14"/>
    <p:sldId id="261" r:id="rId15"/>
    <p:sldId id="257" r:id="rId16"/>
    <p:sldId id="258"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Olivia Herbert" initials="OH" lastIdx="1" clrIdx="0">
    <p:extLst>
      <p:ext uri="{19B8F6BF-5375-455C-9EA6-DF929625EA0E}">
        <p15:presenceInfo xmlns:p15="http://schemas.microsoft.com/office/powerpoint/2012/main" userId="1d0262f4071deb9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1533" autoAdjust="0"/>
    <p:restoredTop sz="94660"/>
  </p:normalViewPr>
  <p:slideViewPr>
    <p:cSldViewPr snapToGrid="0">
      <p:cViewPr varScale="1">
        <p:scale>
          <a:sx n="67" d="100"/>
          <a:sy n="67" d="100"/>
        </p:scale>
        <p:origin x="96" y="588"/>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0-10-17T11:25:24.262" idx="1">
    <p:pos x="10" y="10"/>
    <p:text/>
    <p:extLst>
      <p:ext uri="{C676402C-5697-4E1C-873F-D02D1690AC5C}">
        <p15:threadingInfo xmlns:p15="http://schemas.microsoft.com/office/powerpoint/2012/main" timeZoneBias="-60"/>
      </p:ext>
    </p:extLst>
  </p:cm>
</p:cmLst>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9B480-8A98-4F5D-A265-6672FFCAC63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A2B157C4-CAC6-40E2-BCD1-D6EA385EF2D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17EED172-E6D4-4A90-8744-724A329B8395}"/>
              </a:ext>
            </a:extLst>
          </p:cNvPr>
          <p:cNvSpPr>
            <a:spLocks noGrp="1"/>
          </p:cNvSpPr>
          <p:nvPr>
            <p:ph type="dt" sz="half" idx="10"/>
          </p:nvPr>
        </p:nvSpPr>
        <p:spPr/>
        <p:txBody>
          <a:bodyPr/>
          <a:lstStyle/>
          <a:p>
            <a:fld id="{14812644-DC08-48E5-91C1-1C5FB4A7950D}" type="datetimeFigureOut">
              <a:rPr lang="en-GB" smtClean="0"/>
              <a:t>20/10/2020</a:t>
            </a:fld>
            <a:endParaRPr lang="en-GB"/>
          </a:p>
        </p:txBody>
      </p:sp>
      <p:sp>
        <p:nvSpPr>
          <p:cNvPr id="5" name="Footer Placeholder 4">
            <a:extLst>
              <a:ext uri="{FF2B5EF4-FFF2-40B4-BE49-F238E27FC236}">
                <a16:creationId xmlns:a16="http://schemas.microsoft.com/office/drawing/2014/main" id="{6FB62631-971F-4C45-B587-D1102C72BF5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77BA3E0-1765-4744-9252-BC9F7B79B98D}"/>
              </a:ext>
            </a:extLst>
          </p:cNvPr>
          <p:cNvSpPr>
            <a:spLocks noGrp="1"/>
          </p:cNvSpPr>
          <p:nvPr>
            <p:ph type="sldNum" sz="quarter" idx="12"/>
          </p:nvPr>
        </p:nvSpPr>
        <p:spPr/>
        <p:txBody>
          <a:bodyPr/>
          <a:lstStyle/>
          <a:p>
            <a:fld id="{F83A5B4C-6330-4AE2-85BB-AF7C575FA4EE}" type="slidenum">
              <a:rPr lang="en-GB" smtClean="0"/>
              <a:t>‹#›</a:t>
            </a:fld>
            <a:endParaRPr lang="en-GB"/>
          </a:p>
        </p:txBody>
      </p:sp>
    </p:spTree>
    <p:extLst>
      <p:ext uri="{BB962C8B-B14F-4D97-AF65-F5344CB8AC3E}">
        <p14:creationId xmlns:p14="http://schemas.microsoft.com/office/powerpoint/2010/main" val="7113514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3C5FCC-9AF3-46D2-ABF4-93720A02762E}"/>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704D4C7-52A1-4467-B642-5BDFB9C2743D}"/>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DCDBD9F-5EF1-46F8-9FF1-BED5CFB8D292}"/>
              </a:ext>
            </a:extLst>
          </p:cNvPr>
          <p:cNvSpPr>
            <a:spLocks noGrp="1"/>
          </p:cNvSpPr>
          <p:nvPr>
            <p:ph type="dt" sz="half" idx="10"/>
          </p:nvPr>
        </p:nvSpPr>
        <p:spPr/>
        <p:txBody>
          <a:bodyPr/>
          <a:lstStyle/>
          <a:p>
            <a:fld id="{14812644-DC08-48E5-91C1-1C5FB4A7950D}" type="datetimeFigureOut">
              <a:rPr lang="en-GB" smtClean="0"/>
              <a:t>20/10/2020</a:t>
            </a:fld>
            <a:endParaRPr lang="en-GB"/>
          </a:p>
        </p:txBody>
      </p:sp>
      <p:sp>
        <p:nvSpPr>
          <p:cNvPr id="5" name="Footer Placeholder 4">
            <a:extLst>
              <a:ext uri="{FF2B5EF4-FFF2-40B4-BE49-F238E27FC236}">
                <a16:creationId xmlns:a16="http://schemas.microsoft.com/office/drawing/2014/main" id="{0F24FA62-85D1-4F39-9A24-5F93DD52D22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A74D32A-1AFB-4CAE-89E8-55D765519725}"/>
              </a:ext>
            </a:extLst>
          </p:cNvPr>
          <p:cNvSpPr>
            <a:spLocks noGrp="1"/>
          </p:cNvSpPr>
          <p:nvPr>
            <p:ph type="sldNum" sz="quarter" idx="12"/>
          </p:nvPr>
        </p:nvSpPr>
        <p:spPr/>
        <p:txBody>
          <a:bodyPr/>
          <a:lstStyle/>
          <a:p>
            <a:fld id="{F83A5B4C-6330-4AE2-85BB-AF7C575FA4EE}" type="slidenum">
              <a:rPr lang="en-GB" smtClean="0"/>
              <a:t>‹#›</a:t>
            </a:fld>
            <a:endParaRPr lang="en-GB"/>
          </a:p>
        </p:txBody>
      </p:sp>
    </p:spTree>
    <p:extLst>
      <p:ext uri="{BB962C8B-B14F-4D97-AF65-F5344CB8AC3E}">
        <p14:creationId xmlns:p14="http://schemas.microsoft.com/office/powerpoint/2010/main" val="28342306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E92609B-1EFE-46B2-8F32-12EE8AD1F77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464C7F1-9D03-4002-A16F-ABBF0A0F871A}"/>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E5A07A7-D817-4754-8A33-91A6458F0079}"/>
              </a:ext>
            </a:extLst>
          </p:cNvPr>
          <p:cNvSpPr>
            <a:spLocks noGrp="1"/>
          </p:cNvSpPr>
          <p:nvPr>
            <p:ph type="dt" sz="half" idx="10"/>
          </p:nvPr>
        </p:nvSpPr>
        <p:spPr/>
        <p:txBody>
          <a:bodyPr/>
          <a:lstStyle/>
          <a:p>
            <a:fld id="{14812644-DC08-48E5-91C1-1C5FB4A7950D}" type="datetimeFigureOut">
              <a:rPr lang="en-GB" smtClean="0"/>
              <a:t>20/10/2020</a:t>
            </a:fld>
            <a:endParaRPr lang="en-GB"/>
          </a:p>
        </p:txBody>
      </p:sp>
      <p:sp>
        <p:nvSpPr>
          <p:cNvPr id="5" name="Footer Placeholder 4">
            <a:extLst>
              <a:ext uri="{FF2B5EF4-FFF2-40B4-BE49-F238E27FC236}">
                <a16:creationId xmlns:a16="http://schemas.microsoft.com/office/drawing/2014/main" id="{3001B5F4-8715-4BEA-B5BA-7881AD5303E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28B4466-FE42-445A-9AE6-114A28DD9B6F}"/>
              </a:ext>
            </a:extLst>
          </p:cNvPr>
          <p:cNvSpPr>
            <a:spLocks noGrp="1"/>
          </p:cNvSpPr>
          <p:nvPr>
            <p:ph type="sldNum" sz="quarter" idx="12"/>
          </p:nvPr>
        </p:nvSpPr>
        <p:spPr/>
        <p:txBody>
          <a:bodyPr/>
          <a:lstStyle/>
          <a:p>
            <a:fld id="{F83A5B4C-6330-4AE2-85BB-AF7C575FA4EE}" type="slidenum">
              <a:rPr lang="en-GB" smtClean="0"/>
              <a:t>‹#›</a:t>
            </a:fld>
            <a:endParaRPr lang="en-GB"/>
          </a:p>
        </p:txBody>
      </p:sp>
    </p:spTree>
    <p:extLst>
      <p:ext uri="{BB962C8B-B14F-4D97-AF65-F5344CB8AC3E}">
        <p14:creationId xmlns:p14="http://schemas.microsoft.com/office/powerpoint/2010/main" val="40801576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9B17B-0FDE-4D1E-9A57-E2ED5890228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3A1FB93-2F6F-4F79-B4BA-0979895CEF4E}"/>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A64BFCA-6058-453B-805B-13B534FBCAD1}"/>
              </a:ext>
            </a:extLst>
          </p:cNvPr>
          <p:cNvSpPr>
            <a:spLocks noGrp="1"/>
          </p:cNvSpPr>
          <p:nvPr>
            <p:ph type="dt" sz="half" idx="10"/>
          </p:nvPr>
        </p:nvSpPr>
        <p:spPr/>
        <p:txBody>
          <a:bodyPr/>
          <a:lstStyle/>
          <a:p>
            <a:fld id="{14812644-DC08-48E5-91C1-1C5FB4A7950D}" type="datetimeFigureOut">
              <a:rPr lang="en-GB" smtClean="0"/>
              <a:t>20/10/2020</a:t>
            </a:fld>
            <a:endParaRPr lang="en-GB"/>
          </a:p>
        </p:txBody>
      </p:sp>
      <p:sp>
        <p:nvSpPr>
          <p:cNvPr id="5" name="Footer Placeholder 4">
            <a:extLst>
              <a:ext uri="{FF2B5EF4-FFF2-40B4-BE49-F238E27FC236}">
                <a16:creationId xmlns:a16="http://schemas.microsoft.com/office/drawing/2014/main" id="{4AB1E00F-2C0A-40E0-A008-F1C13D2D7C4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9B45D15-9A96-421E-8EC5-D8CB5CC3CDBB}"/>
              </a:ext>
            </a:extLst>
          </p:cNvPr>
          <p:cNvSpPr>
            <a:spLocks noGrp="1"/>
          </p:cNvSpPr>
          <p:nvPr>
            <p:ph type="sldNum" sz="quarter" idx="12"/>
          </p:nvPr>
        </p:nvSpPr>
        <p:spPr/>
        <p:txBody>
          <a:bodyPr/>
          <a:lstStyle/>
          <a:p>
            <a:fld id="{F83A5B4C-6330-4AE2-85BB-AF7C575FA4EE}" type="slidenum">
              <a:rPr lang="en-GB" smtClean="0"/>
              <a:t>‹#›</a:t>
            </a:fld>
            <a:endParaRPr lang="en-GB"/>
          </a:p>
        </p:txBody>
      </p:sp>
    </p:spTree>
    <p:extLst>
      <p:ext uri="{BB962C8B-B14F-4D97-AF65-F5344CB8AC3E}">
        <p14:creationId xmlns:p14="http://schemas.microsoft.com/office/powerpoint/2010/main" val="6366039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FCD20B-734E-4D32-9D55-C5C709BC9E0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861F9EF-5C44-48F9-872E-580C6B7F538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FF05BC3E-40A4-4678-A8CE-2C48BAD761ED}"/>
              </a:ext>
            </a:extLst>
          </p:cNvPr>
          <p:cNvSpPr>
            <a:spLocks noGrp="1"/>
          </p:cNvSpPr>
          <p:nvPr>
            <p:ph type="dt" sz="half" idx="10"/>
          </p:nvPr>
        </p:nvSpPr>
        <p:spPr/>
        <p:txBody>
          <a:bodyPr/>
          <a:lstStyle/>
          <a:p>
            <a:fld id="{14812644-DC08-48E5-91C1-1C5FB4A7950D}" type="datetimeFigureOut">
              <a:rPr lang="en-GB" smtClean="0"/>
              <a:t>20/10/2020</a:t>
            </a:fld>
            <a:endParaRPr lang="en-GB"/>
          </a:p>
        </p:txBody>
      </p:sp>
      <p:sp>
        <p:nvSpPr>
          <p:cNvPr id="5" name="Footer Placeholder 4">
            <a:extLst>
              <a:ext uri="{FF2B5EF4-FFF2-40B4-BE49-F238E27FC236}">
                <a16:creationId xmlns:a16="http://schemas.microsoft.com/office/drawing/2014/main" id="{470F6243-CEFA-4989-A765-C6CC91D1754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02FF618-EF93-4DBB-A7C8-5713EE8F7698}"/>
              </a:ext>
            </a:extLst>
          </p:cNvPr>
          <p:cNvSpPr>
            <a:spLocks noGrp="1"/>
          </p:cNvSpPr>
          <p:nvPr>
            <p:ph type="sldNum" sz="quarter" idx="12"/>
          </p:nvPr>
        </p:nvSpPr>
        <p:spPr/>
        <p:txBody>
          <a:bodyPr/>
          <a:lstStyle/>
          <a:p>
            <a:fld id="{F83A5B4C-6330-4AE2-85BB-AF7C575FA4EE}" type="slidenum">
              <a:rPr lang="en-GB" smtClean="0"/>
              <a:t>‹#›</a:t>
            </a:fld>
            <a:endParaRPr lang="en-GB"/>
          </a:p>
        </p:txBody>
      </p:sp>
    </p:spTree>
    <p:extLst>
      <p:ext uri="{BB962C8B-B14F-4D97-AF65-F5344CB8AC3E}">
        <p14:creationId xmlns:p14="http://schemas.microsoft.com/office/powerpoint/2010/main" val="4983474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688E10-700C-42FA-BAC0-61C6419DFC1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3DE4A31-9B3F-4530-BA60-3AB777A99973}"/>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B53D565C-8D86-46CE-B6B4-0BC388F61625}"/>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BC2F2CCB-0E46-434D-BBE0-57BB8B6BA422}"/>
              </a:ext>
            </a:extLst>
          </p:cNvPr>
          <p:cNvSpPr>
            <a:spLocks noGrp="1"/>
          </p:cNvSpPr>
          <p:nvPr>
            <p:ph type="dt" sz="half" idx="10"/>
          </p:nvPr>
        </p:nvSpPr>
        <p:spPr/>
        <p:txBody>
          <a:bodyPr/>
          <a:lstStyle/>
          <a:p>
            <a:fld id="{14812644-DC08-48E5-91C1-1C5FB4A7950D}" type="datetimeFigureOut">
              <a:rPr lang="en-GB" smtClean="0"/>
              <a:t>20/10/2020</a:t>
            </a:fld>
            <a:endParaRPr lang="en-GB"/>
          </a:p>
        </p:txBody>
      </p:sp>
      <p:sp>
        <p:nvSpPr>
          <p:cNvPr id="6" name="Footer Placeholder 5">
            <a:extLst>
              <a:ext uri="{FF2B5EF4-FFF2-40B4-BE49-F238E27FC236}">
                <a16:creationId xmlns:a16="http://schemas.microsoft.com/office/drawing/2014/main" id="{0601D6FA-E200-4E8C-B337-B94BA61A91E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01E368B-E02A-4CFC-A444-B321AABB9F2F}"/>
              </a:ext>
            </a:extLst>
          </p:cNvPr>
          <p:cNvSpPr>
            <a:spLocks noGrp="1"/>
          </p:cNvSpPr>
          <p:nvPr>
            <p:ph type="sldNum" sz="quarter" idx="12"/>
          </p:nvPr>
        </p:nvSpPr>
        <p:spPr/>
        <p:txBody>
          <a:bodyPr/>
          <a:lstStyle/>
          <a:p>
            <a:fld id="{F83A5B4C-6330-4AE2-85BB-AF7C575FA4EE}" type="slidenum">
              <a:rPr lang="en-GB" smtClean="0"/>
              <a:t>‹#›</a:t>
            </a:fld>
            <a:endParaRPr lang="en-GB"/>
          </a:p>
        </p:txBody>
      </p:sp>
    </p:spTree>
    <p:extLst>
      <p:ext uri="{BB962C8B-B14F-4D97-AF65-F5344CB8AC3E}">
        <p14:creationId xmlns:p14="http://schemas.microsoft.com/office/powerpoint/2010/main" val="26160899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B9EE95-D0BE-4A02-8456-E70F2792F506}"/>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A0E54DE-6889-4075-8C80-3F599150F80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81F0E528-FBDE-4E61-BCBB-A8A16B67CA69}"/>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C3F3AD8A-BEED-4C10-A28C-26DEE607BC5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AA8FC9FA-C5DA-4321-B3DB-576F54245207}"/>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C48EECE7-E0C7-4A36-850B-30066FCA80BE}"/>
              </a:ext>
            </a:extLst>
          </p:cNvPr>
          <p:cNvSpPr>
            <a:spLocks noGrp="1"/>
          </p:cNvSpPr>
          <p:nvPr>
            <p:ph type="dt" sz="half" idx="10"/>
          </p:nvPr>
        </p:nvSpPr>
        <p:spPr/>
        <p:txBody>
          <a:bodyPr/>
          <a:lstStyle/>
          <a:p>
            <a:fld id="{14812644-DC08-48E5-91C1-1C5FB4A7950D}" type="datetimeFigureOut">
              <a:rPr lang="en-GB" smtClean="0"/>
              <a:t>20/10/2020</a:t>
            </a:fld>
            <a:endParaRPr lang="en-GB"/>
          </a:p>
        </p:txBody>
      </p:sp>
      <p:sp>
        <p:nvSpPr>
          <p:cNvPr id="8" name="Footer Placeholder 7">
            <a:extLst>
              <a:ext uri="{FF2B5EF4-FFF2-40B4-BE49-F238E27FC236}">
                <a16:creationId xmlns:a16="http://schemas.microsoft.com/office/drawing/2014/main" id="{79D944B6-4D29-488E-B5EA-9025F0535F4B}"/>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F8D388D0-280D-482E-9BFA-BD2733F435EC}"/>
              </a:ext>
            </a:extLst>
          </p:cNvPr>
          <p:cNvSpPr>
            <a:spLocks noGrp="1"/>
          </p:cNvSpPr>
          <p:nvPr>
            <p:ph type="sldNum" sz="quarter" idx="12"/>
          </p:nvPr>
        </p:nvSpPr>
        <p:spPr/>
        <p:txBody>
          <a:bodyPr/>
          <a:lstStyle/>
          <a:p>
            <a:fld id="{F83A5B4C-6330-4AE2-85BB-AF7C575FA4EE}" type="slidenum">
              <a:rPr lang="en-GB" smtClean="0"/>
              <a:t>‹#›</a:t>
            </a:fld>
            <a:endParaRPr lang="en-GB"/>
          </a:p>
        </p:txBody>
      </p:sp>
    </p:spTree>
    <p:extLst>
      <p:ext uri="{BB962C8B-B14F-4D97-AF65-F5344CB8AC3E}">
        <p14:creationId xmlns:p14="http://schemas.microsoft.com/office/powerpoint/2010/main" val="16052057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37F72E-4448-4D04-ACF3-98A90DCF649F}"/>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EE0C2338-A926-47E2-8BF9-9DEE55C677B3}"/>
              </a:ext>
            </a:extLst>
          </p:cNvPr>
          <p:cNvSpPr>
            <a:spLocks noGrp="1"/>
          </p:cNvSpPr>
          <p:nvPr>
            <p:ph type="dt" sz="half" idx="10"/>
          </p:nvPr>
        </p:nvSpPr>
        <p:spPr/>
        <p:txBody>
          <a:bodyPr/>
          <a:lstStyle/>
          <a:p>
            <a:fld id="{14812644-DC08-48E5-91C1-1C5FB4A7950D}" type="datetimeFigureOut">
              <a:rPr lang="en-GB" smtClean="0"/>
              <a:t>20/10/2020</a:t>
            </a:fld>
            <a:endParaRPr lang="en-GB"/>
          </a:p>
        </p:txBody>
      </p:sp>
      <p:sp>
        <p:nvSpPr>
          <p:cNvPr id="4" name="Footer Placeholder 3">
            <a:extLst>
              <a:ext uri="{FF2B5EF4-FFF2-40B4-BE49-F238E27FC236}">
                <a16:creationId xmlns:a16="http://schemas.microsoft.com/office/drawing/2014/main" id="{107E5186-0B63-427A-BD2C-7ED2C845BDD7}"/>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EFD4D253-1F29-4C28-B1A6-5056B4C769EA}"/>
              </a:ext>
            </a:extLst>
          </p:cNvPr>
          <p:cNvSpPr>
            <a:spLocks noGrp="1"/>
          </p:cNvSpPr>
          <p:nvPr>
            <p:ph type="sldNum" sz="quarter" idx="12"/>
          </p:nvPr>
        </p:nvSpPr>
        <p:spPr/>
        <p:txBody>
          <a:bodyPr/>
          <a:lstStyle/>
          <a:p>
            <a:fld id="{F83A5B4C-6330-4AE2-85BB-AF7C575FA4EE}" type="slidenum">
              <a:rPr lang="en-GB" smtClean="0"/>
              <a:t>‹#›</a:t>
            </a:fld>
            <a:endParaRPr lang="en-GB"/>
          </a:p>
        </p:txBody>
      </p:sp>
    </p:spTree>
    <p:extLst>
      <p:ext uri="{BB962C8B-B14F-4D97-AF65-F5344CB8AC3E}">
        <p14:creationId xmlns:p14="http://schemas.microsoft.com/office/powerpoint/2010/main" val="41476700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8ACBA7E-CC66-45A4-8F1D-6A6071E2A4A7}"/>
              </a:ext>
            </a:extLst>
          </p:cNvPr>
          <p:cNvSpPr>
            <a:spLocks noGrp="1"/>
          </p:cNvSpPr>
          <p:nvPr>
            <p:ph type="dt" sz="half" idx="10"/>
          </p:nvPr>
        </p:nvSpPr>
        <p:spPr/>
        <p:txBody>
          <a:bodyPr/>
          <a:lstStyle/>
          <a:p>
            <a:fld id="{14812644-DC08-48E5-91C1-1C5FB4A7950D}" type="datetimeFigureOut">
              <a:rPr lang="en-GB" smtClean="0"/>
              <a:t>20/10/2020</a:t>
            </a:fld>
            <a:endParaRPr lang="en-GB"/>
          </a:p>
        </p:txBody>
      </p:sp>
      <p:sp>
        <p:nvSpPr>
          <p:cNvPr id="3" name="Footer Placeholder 2">
            <a:extLst>
              <a:ext uri="{FF2B5EF4-FFF2-40B4-BE49-F238E27FC236}">
                <a16:creationId xmlns:a16="http://schemas.microsoft.com/office/drawing/2014/main" id="{88712BB8-0B42-40CA-A81D-DBFA903278A0}"/>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E87650C4-9EDC-4DC8-A586-D06E6689DEE5}"/>
              </a:ext>
            </a:extLst>
          </p:cNvPr>
          <p:cNvSpPr>
            <a:spLocks noGrp="1"/>
          </p:cNvSpPr>
          <p:nvPr>
            <p:ph type="sldNum" sz="quarter" idx="12"/>
          </p:nvPr>
        </p:nvSpPr>
        <p:spPr/>
        <p:txBody>
          <a:bodyPr/>
          <a:lstStyle/>
          <a:p>
            <a:fld id="{F83A5B4C-6330-4AE2-85BB-AF7C575FA4EE}" type="slidenum">
              <a:rPr lang="en-GB" smtClean="0"/>
              <a:t>‹#›</a:t>
            </a:fld>
            <a:endParaRPr lang="en-GB"/>
          </a:p>
        </p:txBody>
      </p:sp>
    </p:spTree>
    <p:extLst>
      <p:ext uri="{BB962C8B-B14F-4D97-AF65-F5344CB8AC3E}">
        <p14:creationId xmlns:p14="http://schemas.microsoft.com/office/powerpoint/2010/main" val="35784952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0149C2-4C12-440B-9EEA-B288B5C6678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70CF5B05-F736-4F75-920E-3537129050A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7C29C8FF-3FCA-4845-8D1E-640FA683E02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F8C8748-F774-4D27-BD79-A9550ED7FB16}"/>
              </a:ext>
            </a:extLst>
          </p:cNvPr>
          <p:cNvSpPr>
            <a:spLocks noGrp="1"/>
          </p:cNvSpPr>
          <p:nvPr>
            <p:ph type="dt" sz="half" idx="10"/>
          </p:nvPr>
        </p:nvSpPr>
        <p:spPr/>
        <p:txBody>
          <a:bodyPr/>
          <a:lstStyle/>
          <a:p>
            <a:fld id="{14812644-DC08-48E5-91C1-1C5FB4A7950D}" type="datetimeFigureOut">
              <a:rPr lang="en-GB" smtClean="0"/>
              <a:t>20/10/2020</a:t>
            </a:fld>
            <a:endParaRPr lang="en-GB"/>
          </a:p>
        </p:txBody>
      </p:sp>
      <p:sp>
        <p:nvSpPr>
          <p:cNvPr id="6" name="Footer Placeholder 5">
            <a:extLst>
              <a:ext uri="{FF2B5EF4-FFF2-40B4-BE49-F238E27FC236}">
                <a16:creationId xmlns:a16="http://schemas.microsoft.com/office/drawing/2014/main" id="{25E0CDB0-EAFC-4A19-8427-F7BF028782D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810C7CE-04E2-4494-9B53-BEDD6963CBBE}"/>
              </a:ext>
            </a:extLst>
          </p:cNvPr>
          <p:cNvSpPr>
            <a:spLocks noGrp="1"/>
          </p:cNvSpPr>
          <p:nvPr>
            <p:ph type="sldNum" sz="quarter" idx="12"/>
          </p:nvPr>
        </p:nvSpPr>
        <p:spPr/>
        <p:txBody>
          <a:bodyPr/>
          <a:lstStyle/>
          <a:p>
            <a:fld id="{F83A5B4C-6330-4AE2-85BB-AF7C575FA4EE}" type="slidenum">
              <a:rPr lang="en-GB" smtClean="0"/>
              <a:t>‹#›</a:t>
            </a:fld>
            <a:endParaRPr lang="en-GB"/>
          </a:p>
        </p:txBody>
      </p:sp>
    </p:spTree>
    <p:extLst>
      <p:ext uri="{BB962C8B-B14F-4D97-AF65-F5344CB8AC3E}">
        <p14:creationId xmlns:p14="http://schemas.microsoft.com/office/powerpoint/2010/main" val="3811708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BB4851-9041-4C94-BB53-C9D4149F802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F719A0BF-442F-4198-B6A7-27E6C6E297F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A4A8C5B9-0E14-4CEB-BD58-E0068A6BB21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DDE684E-FBDE-4789-ABAB-7809ED89105F}"/>
              </a:ext>
            </a:extLst>
          </p:cNvPr>
          <p:cNvSpPr>
            <a:spLocks noGrp="1"/>
          </p:cNvSpPr>
          <p:nvPr>
            <p:ph type="dt" sz="half" idx="10"/>
          </p:nvPr>
        </p:nvSpPr>
        <p:spPr/>
        <p:txBody>
          <a:bodyPr/>
          <a:lstStyle/>
          <a:p>
            <a:fld id="{14812644-DC08-48E5-91C1-1C5FB4A7950D}" type="datetimeFigureOut">
              <a:rPr lang="en-GB" smtClean="0"/>
              <a:t>20/10/2020</a:t>
            </a:fld>
            <a:endParaRPr lang="en-GB"/>
          </a:p>
        </p:txBody>
      </p:sp>
      <p:sp>
        <p:nvSpPr>
          <p:cNvPr id="6" name="Footer Placeholder 5">
            <a:extLst>
              <a:ext uri="{FF2B5EF4-FFF2-40B4-BE49-F238E27FC236}">
                <a16:creationId xmlns:a16="http://schemas.microsoft.com/office/drawing/2014/main" id="{21BF75C7-1351-40AA-AE6F-85D6595BF1A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9E85AF6-CD1F-46E0-8645-C671EA4293DA}"/>
              </a:ext>
            </a:extLst>
          </p:cNvPr>
          <p:cNvSpPr>
            <a:spLocks noGrp="1"/>
          </p:cNvSpPr>
          <p:nvPr>
            <p:ph type="sldNum" sz="quarter" idx="12"/>
          </p:nvPr>
        </p:nvSpPr>
        <p:spPr/>
        <p:txBody>
          <a:bodyPr/>
          <a:lstStyle/>
          <a:p>
            <a:fld id="{F83A5B4C-6330-4AE2-85BB-AF7C575FA4EE}" type="slidenum">
              <a:rPr lang="en-GB" smtClean="0"/>
              <a:t>‹#›</a:t>
            </a:fld>
            <a:endParaRPr lang="en-GB"/>
          </a:p>
        </p:txBody>
      </p:sp>
    </p:spTree>
    <p:extLst>
      <p:ext uri="{BB962C8B-B14F-4D97-AF65-F5344CB8AC3E}">
        <p14:creationId xmlns:p14="http://schemas.microsoft.com/office/powerpoint/2010/main" val="8722009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3D5E6B2-E0B9-4F9A-B070-9B5ADF78335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9AFD346-E3C1-42DA-A127-D221482F6E2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A4E0135-EC70-413A-9666-55637891983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812644-DC08-48E5-91C1-1C5FB4A7950D}" type="datetimeFigureOut">
              <a:rPr lang="en-GB" smtClean="0"/>
              <a:t>20/10/2020</a:t>
            </a:fld>
            <a:endParaRPr lang="en-GB"/>
          </a:p>
        </p:txBody>
      </p:sp>
      <p:sp>
        <p:nvSpPr>
          <p:cNvPr id="5" name="Footer Placeholder 4">
            <a:extLst>
              <a:ext uri="{FF2B5EF4-FFF2-40B4-BE49-F238E27FC236}">
                <a16:creationId xmlns:a16="http://schemas.microsoft.com/office/drawing/2014/main" id="{F75998AF-05B8-4B05-BC23-6052239E04D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096D1972-5FF4-4896-8A9C-8B36EEB195B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3A5B4C-6330-4AE2-85BB-AF7C575FA4EE}" type="slidenum">
              <a:rPr lang="en-GB" smtClean="0"/>
              <a:t>‹#›</a:t>
            </a:fld>
            <a:endParaRPr lang="en-GB"/>
          </a:p>
        </p:txBody>
      </p:sp>
    </p:spTree>
    <p:extLst>
      <p:ext uri="{BB962C8B-B14F-4D97-AF65-F5344CB8AC3E}">
        <p14:creationId xmlns:p14="http://schemas.microsoft.com/office/powerpoint/2010/main" val="17776991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vimeo.com/113801439" TargetMode="External"/><Relationship Id="rId2" Type="http://schemas.openxmlformats.org/officeDocument/2006/relationships/hyperlink" Target="https://www.washingtonpost.com/people/ishaan-tharoor/"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9D6D113-7EA0-E940-9309-0571F53BFEFC}"/>
              </a:ext>
            </a:extLst>
          </p:cNvPr>
          <p:cNvSpPr/>
          <p:nvPr/>
        </p:nvSpPr>
        <p:spPr>
          <a:xfrm>
            <a:off x="123825" y="206156"/>
            <a:ext cx="11944350" cy="1583134"/>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D608E5C-F9C7-4A4B-9083-B33D88A31E58}"/>
              </a:ext>
            </a:extLst>
          </p:cNvPr>
          <p:cNvSpPr>
            <a:spLocks noGrp="1"/>
          </p:cNvSpPr>
          <p:nvPr>
            <p:ph type="ctrTitle"/>
          </p:nvPr>
        </p:nvSpPr>
        <p:spPr>
          <a:xfrm>
            <a:off x="123825" y="1041218"/>
            <a:ext cx="11944350" cy="760225"/>
          </a:xfrm>
        </p:spPr>
        <p:txBody>
          <a:bodyPr>
            <a:normAutofit fontScale="90000"/>
          </a:bodyPr>
          <a:lstStyle/>
          <a:p>
            <a:r>
              <a:rPr lang="en-GB" u="sng">
                <a:solidFill>
                  <a:srgbClr val="FF0000"/>
                </a:solidFill>
                <a:latin typeface="Impact" panose="020B0806030902050204" pitchFamily="34" charset="0"/>
              </a:rPr>
              <a:t>Black </a:t>
            </a:r>
            <a:r>
              <a:rPr lang="en-GB" u="sng" dirty="0">
                <a:solidFill>
                  <a:srgbClr val="FF0000"/>
                </a:solidFill>
                <a:latin typeface="Impact" panose="020B0806030902050204" pitchFamily="34" charset="0"/>
              </a:rPr>
              <a:t>History: </a:t>
            </a:r>
            <a:br>
              <a:rPr lang="en-GB" sz="6700" b="1" u="sng" dirty="0">
                <a:solidFill>
                  <a:srgbClr val="FF0000"/>
                </a:solidFill>
              </a:rPr>
            </a:br>
            <a:r>
              <a:rPr lang="en-GB" b="1" u="sng" dirty="0">
                <a:solidFill>
                  <a:srgbClr val="FF0000"/>
                </a:solidFill>
              </a:rPr>
              <a:t>Indigenous African Religions and Beliefs. </a:t>
            </a:r>
            <a:endParaRPr lang="en-GB" sz="7300" b="1" u="sng" dirty="0">
              <a:solidFill>
                <a:srgbClr val="FF0000"/>
              </a:solidFill>
            </a:endParaRPr>
          </a:p>
        </p:txBody>
      </p:sp>
      <p:pic>
        <p:nvPicPr>
          <p:cNvPr id="1026" name="Picture 2" descr="Simplified Map Of Africa's Religions – Brilliant Maps">
            <a:extLst>
              <a:ext uri="{FF2B5EF4-FFF2-40B4-BE49-F238E27FC236}">
                <a16:creationId xmlns:a16="http://schemas.microsoft.com/office/drawing/2014/main" id="{17623642-79AE-48E8-AE36-9AC76340E0B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88765" y="1888434"/>
            <a:ext cx="4104125" cy="4297680"/>
          </a:xfrm>
          <a:prstGeom prst="rect">
            <a:avLst/>
          </a:prstGeom>
          <a:noFill/>
          <a:extLst>
            <a:ext uri="{909E8E84-426E-40DD-AFC4-6F175D3DCCD1}">
              <a14:hiddenFill xmlns:a14="http://schemas.microsoft.com/office/drawing/2010/main">
                <a:solidFill>
                  <a:srgbClr val="FFFFFF"/>
                </a:solidFill>
              </a14:hiddenFill>
            </a:ext>
          </a:extLst>
        </p:spPr>
      </p:pic>
      <p:sp>
        <p:nvSpPr>
          <p:cNvPr id="4" name="Speech Bubble: Oval 3">
            <a:extLst>
              <a:ext uri="{FF2B5EF4-FFF2-40B4-BE49-F238E27FC236}">
                <a16:creationId xmlns:a16="http://schemas.microsoft.com/office/drawing/2014/main" id="{34947381-806C-454F-B3A9-B62F93622818}"/>
              </a:ext>
            </a:extLst>
          </p:cNvPr>
          <p:cNvSpPr/>
          <p:nvPr/>
        </p:nvSpPr>
        <p:spPr>
          <a:xfrm>
            <a:off x="0" y="2061030"/>
            <a:ext cx="6562165" cy="4590814"/>
          </a:xfrm>
          <a:prstGeom prst="wedgeEllipseCallout">
            <a:avLst>
              <a:gd name="adj1" fmla="val 75311"/>
              <a:gd name="adj2" fmla="val -10865"/>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CDC68EC2-5184-4D67-9B39-C79045F20828}"/>
              </a:ext>
            </a:extLst>
          </p:cNvPr>
          <p:cNvSpPr/>
          <p:nvPr/>
        </p:nvSpPr>
        <p:spPr>
          <a:xfrm>
            <a:off x="324232" y="2371278"/>
            <a:ext cx="5913699" cy="3970318"/>
          </a:xfrm>
          <a:prstGeom prst="rect">
            <a:avLst/>
          </a:prstGeom>
        </p:spPr>
        <p:txBody>
          <a:bodyPr wrap="square">
            <a:spAutoFit/>
          </a:bodyPr>
          <a:lstStyle/>
          <a:p>
            <a:pPr algn="ctr"/>
            <a:r>
              <a:rPr lang="en-GB" sz="2800" u="sng" dirty="0">
                <a:latin typeface="Comic Sans MS" panose="030F0702030302020204" pitchFamily="66" charset="0"/>
              </a:rPr>
              <a:t>Starter Discussion: </a:t>
            </a:r>
          </a:p>
          <a:p>
            <a:pPr marL="457200" indent="-457200" algn="ctr">
              <a:buFont typeface="+mj-lt"/>
              <a:buAutoNum type="arabicPeriod"/>
            </a:pPr>
            <a:r>
              <a:rPr lang="en-GB" sz="2800" dirty="0">
                <a:latin typeface="Comic Sans MS" panose="030F0702030302020204" pitchFamily="66" charset="0"/>
              </a:rPr>
              <a:t>What does this map show? </a:t>
            </a:r>
          </a:p>
          <a:p>
            <a:pPr marL="457200" indent="-457200" algn="ctr">
              <a:buFont typeface="+mj-lt"/>
              <a:buAutoNum type="arabicPeriod"/>
            </a:pPr>
            <a:r>
              <a:rPr lang="en-GB" sz="2800" dirty="0">
                <a:latin typeface="Comic Sans MS" panose="030F0702030302020204" pitchFamily="66" charset="0"/>
              </a:rPr>
              <a:t>What do you know about the spread of Islam and Christianity in Africa? </a:t>
            </a:r>
          </a:p>
          <a:p>
            <a:pPr algn="ctr"/>
            <a:r>
              <a:rPr lang="en-GB" sz="2700" dirty="0">
                <a:solidFill>
                  <a:srgbClr val="7030A0"/>
                </a:solidFill>
                <a:latin typeface="Comic Sans MS" panose="030F0702030302020204" pitchFamily="66" charset="0"/>
              </a:rPr>
              <a:t>CHALLENGE: What do you think the yellow colour represents? (clue: what were the </a:t>
            </a:r>
            <a:r>
              <a:rPr lang="en-GB" sz="2700" dirty="0">
                <a:solidFill>
                  <a:srgbClr val="FF0000"/>
                </a:solidFill>
                <a:latin typeface="Comic Sans MS" panose="030F0702030302020204" pitchFamily="66" charset="0"/>
              </a:rPr>
              <a:t>indigenous</a:t>
            </a:r>
            <a:r>
              <a:rPr lang="en-GB" sz="2700" dirty="0">
                <a:solidFill>
                  <a:srgbClr val="7030A0"/>
                </a:solidFill>
                <a:latin typeface="Comic Sans MS" panose="030F0702030302020204" pitchFamily="66" charset="0"/>
              </a:rPr>
              <a:t> religions?)</a:t>
            </a:r>
          </a:p>
        </p:txBody>
      </p:sp>
      <p:sp>
        <p:nvSpPr>
          <p:cNvPr id="5" name="TextBox 4">
            <a:extLst>
              <a:ext uri="{FF2B5EF4-FFF2-40B4-BE49-F238E27FC236}">
                <a16:creationId xmlns:a16="http://schemas.microsoft.com/office/drawing/2014/main" id="{817F9BB0-E59F-AC43-8D21-6FC4473B9E6A}"/>
              </a:ext>
            </a:extLst>
          </p:cNvPr>
          <p:cNvSpPr txBox="1"/>
          <p:nvPr/>
        </p:nvSpPr>
        <p:spPr>
          <a:xfrm>
            <a:off x="7600950" y="6297930"/>
            <a:ext cx="4091940" cy="461665"/>
          </a:xfrm>
          <a:prstGeom prst="rect">
            <a:avLst/>
          </a:prstGeom>
          <a:noFill/>
        </p:spPr>
        <p:txBody>
          <a:bodyPr wrap="square" rtlCol="0">
            <a:spAutoFit/>
          </a:bodyPr>
          <a:lstStyle/>
          <a:p>
            <a:r>
              <a:rPr lang="en-US" sz="2400" b="1" dirty="0"/>
              <a:t>Map of religion in Africa 2020. </a:t>
            </a:r>
          </a:p>
        </p:txBody>
      </p:sp>
    </p:spTree>
    <p:extLst>
      <p:ext uri="{BB962C8B-B14F-4D97-AF65-F5344CB8AC3E}">
        <p14:creationId xmlns:p14="http://schemas.microsoft.com/office/powerpoint/2010/main" val="8968050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A11163C-1149-4DD8-B5B6-70E9BCD3BFDC}"/>
              </a:ext>
            </a:extLst>
          </p:cNvPr>
          <p:cNvSpPr txBox="1"/>
          <p:nvPr/>
        </p:nvSpPr>
        <p:spPr>
          <a:xfrm>
            <a:off x="348343" y="250371"/>
            <a:ext cx="11288486" cy="584775"/>
          </a:xfrm>
          <a:prstGeom prst="rect">
            <a:avLst/>
          </a:prstGeom>
          <a:noFill/>
        </p:spPr>
        <p:txBody>
          <a:bodyPr wrap="square" rtlCol="0">
            <a:spAutoFit/>
          </a:bodyPr>
          <a:lstStyle/>
          <a:p>
            <a:r>
              <a:rPr lang="en-GB" sz="3200" dirty="0"/>
              <a:t>Now present your poster to the wider group…</a:t>
            </a:r>
          </a:p>
        </p:txBody>
      </p:sp>
      <p:pic>
        <p:nvPicPr>
          <p:cNvPr id="6146" name="Picture 2" descr="Group discussions tips for College freshers! | by PrepBytes | Medium">
            <a:extLst>
              <a:ext uri="{FF2B5EF4-FFF2-40B4-BE49-F238E27FC236}">
                <a16:creationId xmlns:a16="http://schemas.microsoft.com/office/drawing/2014/main" id="{E1C114B1-53BB-47E2-9040-038EE03E432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07295" y="1706639"/>
            <a:ext cx="5770581" cy="4818435"/>
          </a:xfrm>
          <a:prstGeom prst="rect">
            <a:avLst/>
          </a:prstGeom>
          <a:noFill/>
          <a:extLst>
            <a:ext uri="{909E8E84-426E-40DD-AFC4-6F175D3DCCD1}">
              <a14:hiddenFill xmlns:a14="http://schemas.microsoft.com/office/drawing/2010/main">
                <a:solidFill>
                  <a:srgbClr val="FFFFFF"/>
                </a:solidFill>
              </a14:hiddenFill>
            </a:ext>
          </a:extLst>
        </p:spPr>
      </p:pic>
      <p:sp>
        <p:nvSpPr>
          <p:cNvPr id="3" name="Oval Callout 2">
            <a:extLst>
              <a:ext uri="{FF2B5EF4-FFF2-40B4-BE49-F238E27FC236}">
                <a16:creationId xmlns:a16="http://schemas.microsoft.com/office/drawing/2014/main" id="{EAEA8E6F-11FE-4C48-97AC-4AC328BCD13F}"/>
              </a:ext>
            </a:extLst>
          </p:cNvPr>
          <p:cNvSpPr/>
          <p:nvPr/>
        </p:nvSpPr>
        <p:spPr>
          <a:xfrm>
            <a:off x="8024949" y="685800"/>
            <a:ext cx="2582091" cy="914400"/>
          </a:xfrm>
          <a:prstGeom prst="wedgeEllipseCallout">
            <a:avLst>
              <a:gd name="adj1" fmla="val -49630"/>
              <a:gd name="adj2" fmla="val 11947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FF0000"/>
                </a:solidFill>
              </a:rPr>
              <a:t>ZULU</a:t>
            </a:r>
          </a:p>
        </p:txBody>
      </p:sp>
      <p:sp>
        <p:nvSpPr>
          <p:cNvPr id="5" name="Oval Callout 4">
            <a:extLst>
              <a:ext uri="{FF2B5EF4-FFF2-40B4-BE49-F238E27FC236}">
                <a16:creationId xmlns:a16="http://schemas.microsoft.com/office/drawing/2014/main" id="{BB36DC0B-1AC1-674C-A2A5-722CB4A4260D}"/>
              </a:ext>
            </a:extLst>
          </p:cNvPr>
          <p:cNvSpPr/>
          <p:nvPr/>
        </p:nvSpPr>
        <p:spPr>
          <a:xfrm>
            <a:off x="8877876" y="3180260"/>
            <a:ext cx="2582091" cy="914400"/>
          </a:xfrm>
          <a:prstGeom prst="wedgeEllipseCallout">
            <a:avLst>
              <a:gd name="adj1" fmla="val -84481"/>
              <a:gd name="adj2" fmla="val 5916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FF0000"/>
                </a:solidFill>
              </a:rPr>
              <a:t>BANTU</a:t>
            </a:r>
          </a:p>
        </p:txBody>
      </p:sp>
      <p:sp>
        <p:nvSpPr>
          <p:cNvPr id="6" name="Oval Callout 5">
            <a:extLst>
              <a:ext uri="{FF2B5EF4-FFF2-40B4-BE49-F238E27FC236}">
                <a16:creationId xmlns:a16="http://schemas.microsoft.com/office/drawing/2014/main" id="{1C5B6B68-7917-064F-B7B8-C118A3F01761}"/>
              </a:ext>
            </a:extLst>
          </p:cNvPr>
          <p:cNvSpPr/>
          <p:nvPr/>
        </p:nvSpPr>
        <p:spPr>
          <a:xfrm flipH="1">
            <a:off x="2055478" y="941585"/>
            <a:ext cx="2459702" cy="914400"/>
          </a:xfrm>
          <a:prstGeom prst="wedgeEllipseCallout">
            <a:avLst>
              <a:gd name="adj1" fmla="val -68512"/>
              <a:gd name="adj2" fmla="val 68684"/>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FF0000"/>
                </a:solidFill>
              </a:rPr>
              <a:t>KONGO</a:t>
            </a:r>
          </a:p>
        </p:txBody>
      </p:sp>
      <p:sp>
        <p:nvSpPr>
          <p:cNvPr id="7" name="Oval Callout 6">
            <a:extLst>
              <a:ext uri="{FF2B5EF4-FFF2-40B4-BE49-F238E27FC236}">
                <a16:creationId xmlns:a16="http://schemas.microsoft.com/office/drawing/2014/main" id="{1F106CD7-3D0F-F14D-84DD-C82AD0EF723D}"/>
              </a:ext>
            </a:extLst>
          </p:cNvPr>
          <p:cNvSpPr/>
          <p:nvPr/>
        </p:nvSpPr>
        <p:spPr>
          <a:xfrm flipH="1">
            <a:off x="525204" y="2971800"/>
            <a:ext cx="2459702" cy="914400"/>
          </a:xfrm>
          <a:prstGeom prst="wedgeEllipseCallout">
            <a:avLst>
              <a:gd name="adj1" fmla="val -83855"/>
              <a:gd name="adj2" fmla="val 89318"/>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FF0000"/>
                </a:solidFill>
              </a:rPr>
              <a:t>DINKA</a:t>
            </a:r>
          </a:p>
        </p:txBody>
      </p:sp>
    </p:spTree>
    <p:extLst>
      <p:ext uri="{BB962C8B-B14F-4D97-AF65-F5344CB8AC3E}">
        <p14:creationId xmlns:p14="http://schemas.microsoft.com/office/powerpoint/2010/main" val="28281475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4554EBD-021D-4EB4-905C-D36EDB7F66E4}"/>
              </a:ext>
            </a:extLst>
          </p:cNvPr>
          <p:cNvSpPr txBox="1"/>
          <p:nvPr/>
        </p:nvSpPr>
        <p:spPr>
          <a:xfrm>
            <a:off x="333487" y="333487"/>
            <a:ext cx="2216075" cy="646331"/>
          </a:xfrm>
          <a:prstGeom prst="rect">
            <a:avLst/>
          </a:prstGeom>
          <a:solidFill>
            <a:srgbClr val="FF0000"/>
          </a:solidFill>
        </p:spPr>
        <p:txBody>
          <a:bodyPr wrap="square" rtlCol="0">
            <a:spAutoFit/>
          </a:bodyPr>
          <a:lstStyle/>
          <a:p>
            <a:r>
              <a:rPr lang="en-GB" sz="3600" b="1" dirty="0">
                <a:solidFill>
                  <a:schemeClr val="bg1"/>
                </a:solidFill>
              </a:rPr>
              <a:t>PLENARY</a:t>
            </a:r>
          </a:p>
        </p:txBody>
      </p:sp>
      <p:pic>
        <p:nvPicPr>
          <p:cNvPr id="5122" name="Picture 2" descr="Roylco R49621 Roylco Laminated Speech Bubbles, Grade: Kindergarten to 3:  Amazon.co.uk: Welcome">
            <a:extLst>
              <a:ext uri="{FF2B5EF4-FFF2-40B4-BE49-F238E27FC236}">
                <a16:creationId xmlns:a16="http://schemas.microsoft.com/office/drawing/2014/main" id="{DEA676DE-77BC-44FB-BFCC-E8A7354B78E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3685" y="333487"/>
            <a:ext cx="6257589" cy="346670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6AD730A8-B6C0-49A8-B7ED-F2F153727DDF}"/>
              </a:ext>
            </a:extLst>
          </p:cNvPr>
          <p:cNvSpPr txBox="1"/>
          <p:nvPr/>
        </p:nvSpPr>
        <p:spPr>
          <a:xfrm>
            <a:off x="1194099" y="4367605"/>
            <a:ext cx="9929308" cy="1384995"/>
          </a:xfrm>
          <a:prstGeom prst="rect">
            <a:avLst/>
          </a:prstGeom>
          <a:noFill/>
        </p:spPr>
        <p:txBody>
          <a:bodyPr wrap="square" rtlCol="0">
            <a:spAutoFit/>
          </a:bodyPr>
          <a:lstStyle/>
          <a:p>
            <a:r>
              <a:rPr lang="en-GB" sz="2800" dirty="0"/>
              <a:t>Write a sentence in the speech bubble to reflect what you have learned today about Indigenous African religions  or about Black History in general…</a:t>
            </a:r>
          </a:p>
        </p:txBody>
      </p:sp>
    </p:spTree>
    <p:extLst>
      <p:ext uri="{BB962C8B-B14F-4D97-AF65-F5344CB8AC3E}">
        <p14:creationId xmlns:p14="http://schemas.microsoft.com/office/powerpoint/2010/main" val="38605815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A7AE03-B089-483F-88B0-BACF7AE658C9}"/>
              </a:ext>
            </a:extLst>
          </p:cNvPr>
          <p:cNvSpPr>
            <a:spLocks noGrp="1"/>
          </p:cNvSpPr>
          <p:nvPr>
            <p:ph type="title"/>
          </p:nvPr>
        </p:nvSpPr>
        <p:spPr/>
        <p:txBody>
          <a:bodyPr/>
          <a:lstStyle/>
          <a:p>
            <a:r>
              <a:rPr lang="en-GB" dirty="0">
                <a:latin typeface="Impact" panose="020B0806030902050204" pitchFamily="34" charset="0"/>
              </a:rPr>
              <a:t>Plenary</a:t>
            </a:r>
          </a:p>
        </p:txBody>
      </p:sp>
      <p:sp>
        <p:nvSpPr>
          <p:cNvPr id="3" name="Content Placeholder 2">
            <a:extLst>
              <a:ext uri="{FF2B5EF4-FFF2-40B4-BE49-F238E27FC236}">
                <a16:creationId xmlns:a16="http://schemas.microsoft.com/office/drawing/2014/main" id="{55DA6317-83DC-40F0-8F4D-42D7B750AF95}"/>
              </a:ext>
            </a:extLst>
          </p:cNvPr>
          <p:cNvSpPr>
            <a:spLocks noGrp="1"/>
          </p:cNvSpPr>
          <p:nvPr>
            <p:ph idx="1"/>
          </p:nvPr>
        </p:nvSpPr>
        <p:spPr/>
        <p:txBody>
          <a:bodyPr/>
          <a:lstStyle/>
          <a:p>
            <a:r>
              <a:rPr lang="en-GB" dirty="0"/>
              <a:t>Did you notice any similarities between the various indigenous religions? </a:t>
            </a:r>
          </a:p>
          <a:p>
            <a:endParaRPr lang="en-GB" dirty="0"/>
          </a:p>
          <a:p>
            <a:r>
              <a:rPr lang="en-GB" dirty="0"/>
              <a:t>What differences can you find between these indigenous religions and Christianity and Islam? </a:t>
            </a:r>
          </a:p>
          <a:p>
            <a:endParaRPr lang="en-GB" dirty="0"/>
          </a:p>
          <a:p>
            <a:r>
              <a:rPr lang="en-GB" dirty="0"/>
              <a:t>How do you think Islam and Christianity changed the African societies after their introduction?  </a:t>
            </a:r>
          </a:p>
          <a:p>
            <a:endParaRPr lang="en-GB" dirty="0"/>
          </a:p>
        </p:txBody>
      </p:sp>
    </p:spTree>
    <p:extLst>
      <p:ext uri="{BB962C8B-B14F-4D97-AF65-F5344CB8AC3E}">
        <p14:creationId xmlns:p14="http://schemas.microsoft.com/office/powerpoint/2010/main" val="22965308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5DA6317-83DC-40F0-8F4D-42D7B750AF95}"/>
              </a:ext>
            </a:extLst>
          </p:cNvPr>
          <p:cNvSpPr>
            <a:spLocks noGrp="1"/>
          </p:cNvSpPr>
          <p:nvPr>
            <p:ph idx="1"/>
          </p:nvPr>
        </p:nvSpPr>
        <p:spPr>
          <a:xfrm>
            <a:off x="698350" y="459403"/>
            <a:ext cx="10515600" cy="5973669"/>
          </a:xfrm>
        </p:spPr>
        <p:txBody>
          <a:bodyPr>
            <a:normAutofit fontScale="85000" lnSpcReduction="20000"/>
          </a:bodyPr>
          <a:lstStyle/>
          <a:p>
            <a:r>
              <a:rPr lang="en-US" dirty="0">
                <a:solidFill>
                  <a:srgbClr val="FF0000"/>
                </a:solidFill>
              </a:rPr>
              <a:t>Supreme God </a:t>
            </a:r>
            <a:r>
              <a:rPr lang="en-US" dirty="0"/>
              <a:t>- Many African religions believed in a supreme god that created the world. Some examples include the gods </a:t>
            </a:r>
            <a:r>
              <a:rPr lang="en-US" dirty="0" err="1"/>
              <a:t>Oludmare</a:t>
            </a:r>
            <a:r>
              <a:rPr lang="en-US" dirty="0"/>
              <a:t> of Nigeria and </a:t>
            </a:r>
            <a:r>
              <a:rPr lang="en-US" dirty="0" err="1"/>
              <a:t>Katonda</a:t>
            </a:r>
            <a:r>
              <a:rPr lang="en-US" dirty="0"/>
              <a:t> of Uganda. In some religions this god may be prayed to for help, but in others the supreme god does not interact with humans.</a:t>
            </a:r>
          </a:p>
          <a:p>
            <a:r>
              <a:rPr lang="en-US" dirty="0">
                <a:solidFill>
                  <a:srgbClr val="FF0000"/>
                </a:solidFill>
              </a:rPr>
              <a:t>Nature Spirits </a:t>
            </a:r>
            <a:r>
              <a:rPr lang="en-US" dirty="0"/>
              <a:t>- Beneath the supreme god are a number of spirits who mostly live in nature including animals, water, and the earth.</a:t>
            </a:r>
          </a:p>
          <a:p>
            <a:r>
              <a:rPr lang="en-US" dirty="0">
                <a:solidFill>
                  <a:srgbClr val="FF0000"/>
                </a:solidFill>
              </a:rPr>
              <a:t>Ancestral Spirits </a:t>
            </a:r>
            <a:r>
              <a:rPr lang="en-US" dirty="0"/>
              <a:t>- The spirits of dead ancestors often played an important part in traditional African religion. By honoring these spirits, believers hoped that the spirits would help them or would talk to the supreme god on their behalf.</a:t>
            </a:r>
          </a:p>
          <a:p>
            <a:r>
              <a:rPr lang="en-US" dirty="0">
                <a:solidFill>
                  <a:srgbClr val="FF0000"/>
                </a:solidFill>
              </a:rPr>
              <a:t>Sacrifice </a:t>
            </a:r>
            <a:r>
              <a:rPr lang="en-US" dirty="0"/>
              <a:t>- Most Ancient African religions offered some sort of sacrifice to their gods or the spirits. This sacrifice varied from small items, like a portion of food or drink, to much larger items like cattle or even human sacrifice.</a:t>
            </a:r>
          </a:p>
          <a:p>
            <a:r>
              <a:rPr lang="en-US" dirty="0">
                <a:solidFill>
                  <a:srgbClr val="FF0000"/>
                </a:solidFill>
              </a:rPr>
              <a:t>Rites of Passage </a:t>
            </a:r>
            <a:r>
              <a:rPr lang="en-US" dirty="0"/>
              <a:t>- Traditional religions played an important role in the rites of passage. These included rituals surrounding marriage, entering adulthood, birth, and death.</a:t>
            </a:r>
          </a:p>
          <a:p>
            <a:endParaRPr lang="en-GB" b="1" dirty="0"/>
          </a:p>
          <a:p>
            <a:r>
              <a:rPr lang="en-GB" b="1" dirty="0"/>
              <a:t>What differences can you find between these indigenous religions and Christianity and Islam? </a:t>
            </a:r>
          </a:p>
          <a:p>
            <a:pPr marL="0" indent="0">
              <a:buNone/>
            </a:pPr>
            <a:endParaRPr lang="en-GB" b="1" dirty="0"/>
          </a:p>
          <a:p>
            <a:endParaRPr lang="en-GB" dirty="0"/>
          </a:p>
        </p:txBody>
      </p:sp>
    </p:spTree>
    <p:extLst>
      <p:ext uri="{BB962C8B-B14F-4D97-AF65-F5344CB8AC3E}">
        <p14:creationId xmlns:p14="http://schemas.microsoft.com/office/powerpoint/2010/main" val="32399588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8A79FF-C50C-480A-BA91-1331BF0C8C93}"/>
              </a:ext>
            </a:extLst>
          </p:cNvPr>
          <p:cNvSpPr>
            <a:spLocks noGrp="1"/>
          </p:cNvSpPr>
          <p:nvPr>
            <p:ph type="title"/>
          </p:nvPr>
        </p:nvSpPr>
        <p:spPr>
          <a:xfrm>
            <a:off x="838200" y="681037"/>
            <a:ext cx="10515600" cy="1325563"/>
          </a:xfrm>
        </p:spPr>
        <p:txBody>
          <a:bodyPr>
            <a:normAutofit/>
          </a:bodyPr>
          <a:lstStyle/>
          <a:p>
            <a:r>
              <a:rPr lang="en-US" b="1" u="sng" dirty="0">
                <a:latin typeface="Impact" panose="020B0806030902050204" pitchFamily="34" charset="0"/>
              </a:rPr>
              <a:t>How did Christianity and Islam spread?</a:t>
            </a:r>
            <a:br>
              <a:rPr lang="en-US" u="sng" dirty="0">
                <a:latin typeface="Impact" panose="020B0806030902050204" pitchFamily="34" charset="0"/>
                <a:hlinkClick r:id="rId2"/>
              </a:rPr>
            </a:br>
            <a:endParaRPr lang="en-GB" u="sng" dirty="0">
              <a:latin typeface="Impact" panose="020B0806030902050204" pitchFamily="34" charset="0"/>
            </a:endParaRPr>
          </a:p>
        </p:txBody>
      </p:sp>
      <p:sp>
        <p:nvSpPr>
          <p:cNvPr id="3" name="Content Placeholder 2">
            <a:extLst>
              <a:ext uri="{FF2B5EF4-FFF2-40B4-BE49-F238E27FC236}">
                <a16:creationId xmlns:a16="http://schemas.microsoft.com/office/drawing/2014/main" id="{22DB7B97-7323-40C1-A668-DBEBEF2F20D3}"/>
              </a:ext>
            </a:extLst>
          </p:cNvPr>
          <p:cNvSpPr>
            <a:spLocks noGrp="1"/>
          </p:cNvSpPr>
          <p:nvPr>
            <p:ph idx="1"/>
          </p:nvPr>
        </p:nvSpPr>
        <p:spPr/>
        <p:txBody>
          <a:bodyPr/>
          <a:lstStyle/>
          <a:p>
            <a:r>
              <a:rPr lang="en-US" b="1" dirty="0">
                <a:hlinkClick r:id="rId3"/>
              </a:rPr>
              <a:t>https://vimeo.com/113801439</a:t>
            </a:r>
            <a:endParaRPr lang="en-US" b="1" dirty="0"/>
          </a:p>
          <a:p>
            <a:endParaRPr lang="en-US" b="1" dirty="0"/>
          </a:p>
        </p:txBody>
      </p:sp>
    </p:spTree>
    <p:extLst>
      <p:ext uri="{BB962C8B-B14F-4D97-AF65-F5344CB8AC3E}">
        <p14:creationId xmlns:p14="http://schemas.microsoft.com/office/powerpoint/2010/main" val="1836007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414E25E-F70E-E945-A041-CEF95BA6451B}"/>
              </a:ext>
            </a:extLst>
          </p:cNvPr>
          <p:cNvSpPr>
            <a:spLocks noGrp="1"/>
          </p:cNvSpPr>
          <p:nvPr>
            <p:ph idx="1"/>
          </p:nvPr>
        </p:nvSpPr>
        <p:spPr>
          <a:xfrm>
            <a:off x="7658100" y="154067"/>
            <a:ext cx="4533900" cy="6549866"/>
          </a:xfrm>
        </p:spPr>
        <p:txBody>
          <a:bodyPr>
            <a:noAutofit/>
          </a:bodyPr>
          <a:lstStyle/>
          <a:p>
            <a:pPr marL="0" indent="0">
              <a:buNone/>
            </a:pPr>
            <a:r>
              <a:rPr lang="en-GB" sz="2400" dirty="0"/>
              <a:t>Following the </a:t>
            </a:r>
            <a:r>
              <a:rPr lang="en-GB" sz="2400" dirty="0">
                <a:solidFill>
                  <a:srgbClr val="FF0000"/>
                </a:solidFill>
              </a:rPr>
              <a:t>conquest</a:t>
            </a:r>
            <a:r>
              <a:rPr lang="en-GB" sz="2400" dirty="0"/>
              <a:t> of North Africa by Muslim Arabs in the 7th century CE, Islam spread throughout West Africa via </a:t>
            </a:r>
            <a:r>
              <a:rPr lang="en-GB" sz="2400" dirty="0">
                <a:solidFill>
                  <a:srgbClr val="FF0000"/>
                </a:solidFill>
              </a:rPr>
              <a:t>merchants, traders, scholars, and missionaries. </a:t>
            </a:r>
          </a:p>
          <a:p>
            <a:pPr marL="0" indent="0">
              <a:buNone/>
            </a:pPr>
            <a:endParaRPr lang="en-GB" sz="2400" dirty="0"/>
          </a:p>
          <a:p>
            <a:pPr marL="0" indent="0">
              <a:buNone/>
            </a:pPr>
            <a:r>
              <a:rPr lang="en-GB" sz="2400" dirty="0"/>
              <a:t>African rulers usually either </a:t>
            </a:r>
            <a:r>
              <a:rPr lang="en-GB" sz="2400" dirty="0">
                <a:solidFill>
                  <a:srgbClr val="FF0000"/>
                </a:solidFill>
              </a:rPr>
              <a:t>tolerated</a:t>
            </a:r>
            <a:r>
              <a:rPr lang="en-GB" sz="2400" dirty="0"/>
              <a:t> the religion to enable trade, or </a:t>
            </a:r>
            <a:r>
              <a:rPr lang="en-GB" sz="2400" dirty="0">
                <a:solidFill>
                  <a:srgbClr val="FF0000"/>
                </a:solidFill>
              </a:rPr>
              <a:t>converted</a:t>
            </a:r>
            <a:r>
              <a:rPr lang="en-GB" sz="2400" dirty="0"/>
              <a:t> to it themselves. </a:t>
            </a:r>
          </a:p>
          <a:p>
            <a:pPr marL="0" indent="0">
              <a:buNone/>
            </a:pPr>
            <a:endParaRPr lang="en-GB" sz="2400" dirty="0"/>
          </a:p>
          <a:p>
            <a:pPr marL="0" indent="0">
              <a:buNone/>
            </a:pPr>
            <a:r>
              <a:rPr lang="en-GB" sz="2400" dirty="0"/>
              <a:t>There was sometimes violent resistance by supporters of traditional African beliefs such as </a:t>
            </a:r>
            <a:r>
              <a:rPr lang="en-GB" sz="2400" dirty="0">
                <a:solidFill>
                  <a:srgbClr val="FF0000"/>
                </a:solidFill>
              </a:rPr>
              <a:t>animism</a:t>
            </a:r>
            <a:r>
              <a:rPr lang="en-GB" sz="2400" dirty="0"/>
              <a:t> and </a:t>
            </a:r>
            <a:r>
              <a:rPr lang="en-GB" sz="2400" dirty="0">
                <a:solidFill>
                  <a:srgbClr val="FF0000"/>
                </a:solidFill>
              </a:rPr>
              <a:t>fetish</a:t>
            </a:r>
            <a:r>
              <a:rPr lang="en-GB" sz="2400" dirty="0"/>
              <a:t>, </a:t>
            </a:r>
            <a:r>
              <a:rPr lang="en-GB" sz="2400" dirty="0">
                <a:solidFill>
                  <a:srgbClr val="FF0000"/>
                </a:solidFill>
              </a:rPr>
              <a:t>spirit</a:t>
            </a:r>
            <a:r>
              <a:rPr lang="en-GB" sz="2400" dirty="0"/>
              <a:t> and </a:t>
            </a:r>
            <a:r>
              <a:rPr lang="en-GB" sz="2400" dirty="0">
                <a:solidFill>
                  <a:srgbClr val="FF0000"/>
                </a:solidFill>
              </a:rPr>
              <a:t>ancestor worship</a:t>
            </a:r>
            <a:r>
              <a:rPr lang="en-GB" sz="2400" dirty="0"/>
              <a:t>.</a:t>
            </a:r>
            <a:endParaRPr lang="en-US" sz="2400" dirty="0"/>
          </a:p>
        </p:txBody>
      </p:sp>
      <p:pic>
        <p:nvPicPr>
          <p:cNvPr id="1026" name="Picture 2" descr="The Spread of Islam in Africa">
            <a:extLst>
              <a:ext uri="{FF2B5EF4-FFF2-40B4-BE49-F238E27FC236}">
                <a16:creationId xmlns:a16="http://schemas.microsoft.com/office/drawing/2014/main" id="{7DA9DDB8-1F8E-DE42-82C0-B1378C81BAB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617" y="835017"/>
            <a:ext cx="7482840" cy="569214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C098BEDD-464B-0C4B-96B1-2DE93F47AF46}"/>
              </a:ext>
            </a:extLst>
          </p:cNvPr>
          <p:cNvSpPr/>
          <p:nvPr/>
        </p:nvSpPr>
        <p:spPr>
          <a:xfrm>
            <a:off x="211727" y="-14514"/>
            <a:ext cx="3623310" cy="646331"/>
          </a:xfrm>
          <a:prstGeom prst="rect">
            <a:avLst/>
          </a:prstGeom>
        </p:spPr>
        <p:txBody>
          <a:bodyPr wrap="square">
            <a:spAutoFit/>
          </a:bodyPr>
          <a:lstStyle/>
          <a:p>
            <a:r>
              <a:rPr lang="en-GB" sz="3600" b="1" u="sng" dirty="0"/>
              <a:t>1. Islam in Africa: </a:t>
            </a:r>
          </a:p>
        </p:txBody>
      </p:sp>
    </p:spTree>
    <p:extLst>
      <p:ext uri="{BB962C8B-B14F-4D97-AF65-F5344CB8AC3E}">
        <p14:creationId xmlns:p14="http://schemas.microsoft.com/office/powerpoint/2010/main" val="1672739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189ED3-F1CF-4830-88C9-45FE4D6DF3E9}"/>
              </a:ext>
            </a:extLst>
          </p:cNvPr>
          <p:cNvSpPr>
            <a:spLocks noGrp="1"/>
          </p:cNvSpPr>
          <p:nvPr>
            <p:ph type="title"/>
          </p:nvPr>
        </p:nvSpPr>
        <p:spPr>
          <a:xfrm>
            <a:off x="838200" y="365125"/>
            <a:ext cx="3813810" cy="1325563"/>
          </a:xfrm>
        </p:spPr>
        <p:txBody>
          <a:bodyPr>
            <a:noAutofit/>
          </a:bodyPr>
          <a:lstStyle/>
          <a:p>
            <a:r>
              <a:rPr lang="en-GB" sz="2800" u="sng" dirty="0">
                <a:latin typeface="Impact" panose="020B0806030902050204" pitchFamily="34" charset="0"/>
              </a:rPr>
              <a:t>2. Christian Missionaries and The British Empire</a:t>
            </a:r>
          </a:p>
        </p:txBody>
      </p:sp>
      <p:sp>
        <p:nvSpPr>
          <p:cNvPr id="3" name="Content Placeholder 2">
            <a:extLst>
              <a:ext uri="{FF2B5EF4-FFF2-40B4-BE49-F238E27FC236}">
                <a16:creationId xmlns:a16="http://schemas.microsoft.com/office/drawing/2014/main" id="{15289B47-E35B-43A1-A531-1349808A862C}"/>
              </a:ext>
            </a:extLst>
          </p:cNvPr>
          <p:cNvSpPr>
            <a:spLocks noGrp="1"/>
          </p:cNvSpPr>
          <p:nvPr>
            <p:ph idx="1"/>
          </p:nvPr>
        </p:nvSpPr>
        <p:spPr>
          <a:xfrm>
            <a:off x="552450" y="1837055"/>
            <a:ext cx="5292090" cy="4351338"/>
          </a:xfrm>
        </p:spPr>
        <p:txBody>
          <a:bodyPr>
            <a:normAutofit fontScale="85000" lnSpcReduction="10000"/>
          </a:bodyPr>
          <a:lstStyle/>
          <a:p>
            <a:pPr fontAlgn="base"/>
            <a:r>
              <a:rPr lang="en-US" dirty="0"/>
              <a:t>Christian </a:t>
            </a:r>
            <a:r>
              <a:rPr lang="en-US" b="1" dirty="0">
                <a:solidFill>
                  <a:srgbClr val="FF0000"/>
                </a:solidFill>
              </a:rPr>
              <a:t>missionaries</a:t>
            </a:r>
            <a:r>
              <a:rPr lang="en-US" dirty="0"/>
              <a:t> saw the </a:t>
            </a:r>
            <a:r>
              <a:rPr lang="en-US" b="1" dirty="0">
                <a:solidFill>
                  <a:srgbClr val="FF0000"/>
                </a:solidFill>
              </a:rPr>
              <a:t>colonialist voyages</a:t>
            </a:r>
            <a:r>
              <a:rPr lang="en-US" dirty="0">
                <a:solidFill>
                  <a:srgbClr val="FF0000"/>
                </a:solidFill>
              </a:rPr>
              <a:t> </a:t>
            </a:r>
            <a:r>
              <a:rPr lang="en-US" dirty="0"/>
              <a:t>to Africa as an opportunity for them to spread the teaching of the Christian faith. </a:t>
            </a:r>
          </a:p>
          <a:p>
            <a:pPr fontAlgn="base"/>
            <a:endParaRPr lang="en-US" sz="600" dirty="0"/>
          </a:p>
          <a:p>
            <a:pPr fontAlgn="base"/>
            <a:r>
              <a:rPr lang="en-US" dirty="0"/>
              <a:t>They used some of the British Empire’s resources and then in turn the empire coerced them to use their teaching to</a:t>
            </a:r>
            <a:r>
              <a:rPr lang="en-US" b="1" dirty="0">
                <a:solidFill>
                  <a:srgbClr val="FF0000"/>
                </a:solidFill>
              </a:rPr>
              <a:t> subdue </a:t>
            </a:r>
            <a:r>
              <a:rPr lang="en-US" dirty="0"/>
              <a:t>the Africans. </a:t>
            </a:r>
          </a:p>
          <a:p>
            <a:pPr fontAlgn="base"/>
            <a:endParaRPr lang="en-US" sz="600" dirty="0"/>
          </a:p>
          <a:p>
            <a:pPr fontAlgn="base"/>
            <a:r>
              <a:rPr lang="en-US" dirty="0"/>
              <a:t>The missionaries emphasized teachings of </a:t>
            </a:r>
            <a:r>
              <a:rPr lang="en-US" b="1" dirty="0">
                <a:solidFill>
                  <a:srgbClr val="FF0000"/>
                </a:solidFill>
              </a:rPr>
              <a:t>never questioning authority </a:t>
            </a:r>
            <a:r>
              <a:rPr lang="en-US" dirty="0"/>
              <a:t>and accepting </a:t>
            </a:r>
            <a:r>
              <a:rPr lang="en-US" b="1" dirty="0">
                <a:solidFill>
                  <a:srgbClr val="FF0000"/>
                </a:solidFill>
              </a:rPr>
              <a:t>colonial rule as ordained by God</a:t>
            </a:r>
            <a:r>
              <a:rPr lang="en-US" dirty="0"/>
              <a:t>.</a:t>
            </a:r>
            <a:endParaRPr lang="en-GB" dirty="0"/>
          </a:p>
        </p:txBody>
      </p:sp>
      <p:pic>
        <p:nvPicPr>
          <p:cNvPr id="3076" name="Picture 4" descr="the British Empire in Africa">
            <a:extLst>
              <a:ext uri="{FF2B5EF4-FFF2-40B4-BE49-F238E27FC236}">
                <a16:creationId xmlns:a16="http://schemas.microsoft.com/office/drawing/2014/main" id="{B5E59642-F007-4D0B-BB06-9EE638B8BB6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44540" y="365125"/>
            <a:ext cx="6022226" cy="56601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12017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F9A06F1-66D6-4626-A513-94535A33888A}"/>
              </a:ext>
            </a:extLst>
          </p:cNvPr>
          <p:cNvSpPr>
            <a:spLocks noGrp="1"/>
          </p:cNvSpPr>
          <p:nvPr>
            <p:ph idx="1"/>
          </p:nvPr>
        </p:nvSpPr>
        <p:spPr>
          <a:xfrm>
            <a:off x="359228" y="214994"/>
            <a:ext cx="7009759" cy="3527407"/>
          </a:xfrm>
        </p:spPr>
        <p:txBody>
          <a:bodyPr>
            <a:normAutofit/>
          </a:bodyPr>
          <a:lstStyle/>
          <a:p>
            <a:pPr marL="0" indent="0" fontAlgn="base">
              <a:buNone/>
            </a:pPr>
            <a:r>
              <a:rPr lang="en-US" sz="2400" dirty="0"/>
              <a:t>When missionaries came to Africa the villages often welcomed them and </a:t>
            </a:r>
            <a:r>
              <a:rPr lang="en-US" sz="2400" b="1" dirty="0">
                <a:solidFill>
                  <a:srgbClr val="FF0000"/>
                </a:solidFill>
              </a:rPr>
              <a:t>gave them land </a:t>
            </a:r>
            <a:r>
              <a:rPr lang="en-US" sz="2400" dirty="0"/>
              <a:t>to build their churches on. The missionaries also used their land to build </a:t>
            </a:r>
            <a:r>
              <a:rPr lang="en-US" sz="2400" b="1" dirty="0">
                <a:solidFill>
                  <a:srgbClr val="FF0000"/>
                </a:solidFill>
              </a:rPr>
              <a:t>schools</a:t>
            </a:r>
            <a:r>
              <a:rPr lang="en-US" sz="2400" dirty="0"/>
              <a:t> where the African children were educated. </a:t>
            </a:r>
          </a:p>
          <a:p>
            <a:pPr marL="0" indent="0" fontAlgn="base">
              <a:buNone/>
            </a:pPr>
            <a:endParaRPr lang="en-US" sz="400" dirty="0"/>
          </a:p>
          <a:p>
            <a:pPr marL="0" indent="0" fontAlgn="base">
              <a:buNone/>
            </a:pPr>
            <a:r>
              <a:rPr lang="en-US" sz="2400" dirty="0"/>
              <a:t>The</a:t>
            </a:r>
            <a:r>
              <a:rPr lang="en-US" sz="2400" b="1" dirty="0">
                <a:solidFill>
                  <a:srgbClr val="FF0000"/>
                </a:solidFill>
              </a:rPr>
              <a:t> indigenous </a:t>
            </a:r>
            <a:r>
              <a:rPr lang="en-US" sz="2400" dirty="0"/>
              <a:t>people who accepted the teachings of the missionaries could send their children to the schools and tended to become educated as preachers and teachers.</a:t>
            </a:r>
            <a:endParaRPr lang="en-GB" sz="2400" dirty="0"/>
          </a:p>
        </p:txBody>
      </p:sp>
      <p:pic>
        <p:nvPicPr>
          <p:cNvPr id="4" name="Picture 6" descr="https://i0.wp.com/www.globalblackhistory.com/wp-content/uploads/2015/08/missionaryII.jpg">
            <a:extLst>
              <a:ext uri="{FF2B5EF4-FFF2-40B4-BE49-F238E27FC236}">
                <a16:creationId xmlns:a16="http://schemas.microsoft.com/office/drawing/2014/main" id="{A7E6C066-49FC-4F7D-B9C8-F52A635CADE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65806" y="214994"/>
            <a:ext cx="4151811" cy="261426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F04F0BFF-A5A1-4CD3-9DD2-5EC36EAF1C9D}"/>
              </a:ext>
            </a:extLst>
          </p:cNvPr>
          <p:cNvPicPr>
            <a:picLocks noChangeAspect="1"/>
          </p:cNvPicPr>
          <p:nvPr/>
        </p:nvPicPr>
        <p:blipFill>
          <a:blip r:embed="rId3"/>
          <a:stretch>
            <a:fillRect/>
          </a:stretch>
        </p:blipFill>
        <p:spPr>
          <a:xfrm>
            <a:off x="5109210" y="3422768"/>
            <a:ext cx="6723562" cy="3323987"/>
          </a:xfrm>
          <a:prstGeom prst="rect">
            <a:avLst/>
          </a:prstGeom>
        </p:spPr>
      </p:pic>
      <p:sp>
        <p:nvSpPr>
          <p:cNvPr id="6" name="Rectangle 5">
            <a:extLst>
              <a:ext uri="{FF2B5EF4-FFF2-40B4-BE49-F238E27FC236}">
                <a16:creationId xmlns:a16="http://schemas.microsoft.com/office/drawing/2014/main" id="{B5E7187B-94DF-472E-B19A-310B32C6EA36}"/>
              </a:ext>
            </a:extLst>
          </p:cNvPr>
          <p:cNvSpPr/>
          <p:nvPr/>
        </p:nvSpPr>
        <p:spPr>
          <a:xfrm>
            <a:off x="227921" y="3115599"/>
            <a:ext cx="4881289" cy="3323987"/>
          </a:xfrm>
          <a:prstGeom prst="rect">
            <a:avLst/>
          </a:prstGeom>
        </p:spPr>
        <p:txBody>
          <a:bodyPr wrap="square">
            <a:spAutoFit/>
          </a:bodyPr>
          <a:lstStyle/>
          <a:p>
            <a:pPr fontAlgn="base"/>
            <a:endParaRPr lang="en-US" sz="2400" dirty="0"/>
          </a:p>
          <a:p>
            <a:pPr fontAlgn="base"/>
            <a:endParaRPr lang="en-US" sz="2400" dirty="0"/>
          </a:p>
          <a:p>
            <a:pPr fontAlgn="base"/>
            <a:r>
              <a:rPr lang="en-US" sz="2400" dirty="0"/>
              <a:t>The missionaries also built</a:t>
            </a:r>
            <a:r>
              <a:rPr lang="en-US" sz="2400" b="1" dirty="0"/>
              <a:t> </a:t>
            </a:r>
            <a:r>
              <a:rPr lang="en-US" sz="2400" b="1" dirty="0">
                <a:solidFill>
                  <a:srgbClr val="FF0000"/>
                </a:solidFill>
              </a:rPr>
              <a:t>clinics</a:t>
            </a:r>
            <a:r>
              <a:rPr lang="en-US" sz="2400" b="1" dirty="0"/>
              <a:t> </a:t>
            </a:r>
            <a:r>
              <a:rPr lang="en-US" sz="2400" dirty="0"/>
              <a:t>to treat diseases. Sometimes, after their children were healed by the missionaries’ medication, the parents </a:t>
            </a:r>
            <a:r>
              <a:rPr lang="en-US" sz="2400" b="1" dirty="0">
                <a:solidFill>
                  <a:srgbClr val="FF0000"/>
                </a:solidFill>
              </a:rPr>
              <a:t>converted</a:t>
            </a:r>
            <a:r>
              <a:rPr lang="en-US" sz="2400" dirty="0">
                <a:solidFill>
                  <a:srgbClr val="FF0000"/>
                </a:solidFill>
              </a:rPr>
              <a:t> </a:t>
            </a:r>
            <a:r>
              <a:rPr lang="en-US" sz="2400" dirty="0"/>
              <a:t>and attended church and embraced the Christian teachings.</a:t>
            </a:r>
          </a:p>
          <a:p>
            <a:pPr fontAlgn="base"/>
            <a:endParaRPr lang="en-GB" dirty="0"/>
          </a:p>
        </p:txBody>
      </p:sp>
    </p:spTree>
    <p:extLst>
      <p:ext uri="{BB962C8B-B14F-4D97-AF65-F5344CB8AC3E}">
        <p14:creationId xmlns:p14="http://schemas.microsoft.com/office/powerpoint/2010/main" val="40306592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114C9FD-AF4A-4457-8BD5-2B8EA190B925}"/>
              </a:ext>
            </a:extLst>
          </p:cNvPr>
          <p:cNvSpPr>
            <a:spLocks noGrp="1"/>
          </p:cNvSpPr>
          <p:nvPr>
            <p:ph idx="1"/>
          </p:nvPr>
        </p:nvSpPr>
        <p:spPr>
          <a:xfrm>
            <a:off x="160195" y="2685513"/>
            <a:ext cx="8042059" cy="936300"/>
          </a:xfrm>
        </p:spPr>
        <p:txBody>
          <a:bodyPr>
            <a:normAutofit fontScale="92500" lnSpcReduction="10000"/>
          </a:bodyPr>
          <a:lstStyle/>
          <a:p>
            <a:pPr marL="0" indent="0" fontAlgn="base">
              <a:buNone/>
            </a:pPr>
            <a:r>
              <a:rPr lang="en-US" sz="2400" dirty="0"/>
              <a:t>In other areas when missionaries did not always see the conversion numbers that they wanted so they began to allow their congregants to </a:t>
            </a:r>
            <a:r>
              <a:rPr lang="en-US" sz="2400" b="1" dirty="0">
                <a:solidFill>
                  <a:srgbClr val="FF0000"/>
                </a:solidFill>
              </a:rPr>
              <a:t>mix African spiritualism with Christianity</a:t>
            </a:r>
            <a:r>
              <a:rPr lang="en-US" sz="2400" b="1" dirty="0"/>
              <a:t>. </a:t>
            </a:r>
            <a:endParaRPr lang="en-GB" sz="1600" b="1" dirty="0"/>
          </a:p>
        </p:txBody>
      </p:sp>
      <p:pic>
        <p:nvPicPr>
          <p:cNvPr id="4" name="Picture 12" descr="The missionary position: How Canada's Christians aided colonialism in Africa  | Pambazuka News">
            <a:extLst>
              <a:ext uri="{FF2B5EF4-FFF2-40B4-BE49-F238E27FC236}">
                <a16:creationId xmlns:a16="http://schemas.microsoft.com/office/drawing/2014/main" id="{6F3E3812-4C1D-451B-8B20-41AAEB92971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3921" y="177887"/>
            <a:ext cx="3717535" cy="2323459"/>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178040FC-1786-4D37-859E-12366FA90612}"/>
              </a:ext>
            </a:extLst>
          </p:cNvPr>
          <p:cNvSpPr/>
          <p:nvPr/>
        </p:nvSpPr>
        <p:spPr>
          <a:xfrm>
            <a:off x="245685" y="5203940"/>
            <a:ext cx="11700630" cy="1446550"/>
          </a:xfrm>
          <a:prstGeom prst="rect">
            <a:avLst/>
          </a:prstGeom>
        </p:spPr>
        <p:txBody>
          <a:bodyPr wrap="square">
            <a:spAutoFit/>
          </a:bodyPr>
          <a:lstStyle/>
          <a:p>
            <a:pPr fontAlgn="base"/>
            <a:r>
              <a:rPr lang="en-US" sz="2200" dirty="0"/>
              <a:t>When converted Africans sent their children to missionary schools their </a:t>
            </a:r>
            <a:r>
              <a:rPr lang="en-US" sz="2200" b="1" dirty="0">
                <a:solidFill>
                  <a:srgbClr val="FF0000"/>
                </a:solidFill>
              </a:rPr>
              <a:t>African names were changed to Christian names</a:t>
            </a:r>
            <a:r>
              <a:rPr lang="en-US" sz="2200" dirty="0"/>
              <a:t>. This was done partly because some of the missionary teachers who were often European did not want to learn the local language or how to pronounce the names. Often the missionaries taught that the African names were </a:t>
            </a:r>
            <a:r>
              <a:rPr lang="en-US" sz="2200" b="1" dirty="0">
                <a:solidFill>
                  <a:srgbClr val="FF0000"/>
                </a:solidFill>
              </a:rPr>
              <a:t>pagan</a:t>
            </a:r>
            <a:r>
              <a:rPr lang="en-US" sz="2200" b="1" dirty="0"/>
              <a:t>. </a:t>
            </a:r>
            <a:endParaRPr lang="en-GB" sz="2200" b="1" dirty="0"/>
          </a:p>
        </p:txBody>
      </p:sp>
      <p:pic>
        <p:nvPicPr>
          <p:cNvPr id="4098" name="Picture 2" descr="Ancestor Worship &amp; Veneration">
            <a:extLst>
              <a:ext uri="{FF2B5EF4-FFF2-40B4-BE49-F238E27FC236}">
                <a16:creationId xmlns:a16="http://schemas.microsoft.com/office/drawing/2014/main" id="{6B0D5238-8481-4522-9A68-3C5B5C9D2C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3579" y="177886"/>
            <a:ext cx="3492180" cy="2323459"/>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Crucifix | Kongo peoples; Kongo Kingdom | The Met">
            <a:extLst>
              <a:ext uri="{FF2B5EF4-FFF2-40B4-BE49-F238E27FC236}">
                <a16:creationId xmlns:a16="http://schemas.microsoft.com/office/drawing/2014/main" id="{ED709D39-C130-4858-B2DC-9C5DF4E4C22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02254" y="199729"/>
            <a:ext cx="3329493" cy="4490605"/>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id="{6835B4F2-6D7A-497D-BE98-17ECB494F5C9}"/>
              </a:ext>
            </a:extLst>
          </p:cNvPr>
          <p:cNvSpPr/>
          <p:nvPr/>
        </p:nvSpPr>
        <p:spPr>
          <a:xfrm>
            <a:off x="245685" y="3704337"/>
            <a:ext cx="8035789" cy="1723549"/>
          </a:xfrm>
          <a:prstGeom prst="rect">
            <a:avLst/>
          </a:prstGeom>
        </p:spPr>
        <p:txBody>
          <a:bodyPr wrap="square">
            <a:spAutoFit/>
          </a:bodyPr>
          <a:lstStyle/>
          <a:p>
            <a:pPr fontAlgn="base"/>
            <a:r>
              <a:rPr lang="en-US" sz="2200" dirty="0"/>
              <a:t>African spirituality beliefs stated that people communicated to God through</a:t>
            </a:r>
            <a:r>
              <a:rPr lang="en-US" sz="2200" b="1" dirty="0"/>
              <a:t> </a:t>
            </a:r>
            <a:r>
              <a:rPr lang="en-US" sz="2200" b="1" dirty="0">
                <a:solidFill>
                  <a:srgbClr val="FF0000"/>
                </a:solidFill>
              </a:rPr>
              <a:t>ancestors</a:t>
            </a:r>
            <a:r>
              <a:rPr lang="en-US" sz="2200" dirty="0"/>
              <a:t>. Some missionaries allowed their congregants to pray through dead relatives to the Christian God to gain more members.</a:t>
            </a:r>
          </a:p>
          <a:p>
            <a:pPr fontAlgn="base"/>
            <a:endParaRPr lang="en-US" dirty="0"/>
          </a:p>
        </p:txBody>
      </p:sp>
    </p:spTree>
    <p:extLst>
      <p:ext uri="{BB962C8B-B14F-4D97-AF65-F5344CB8AC3E}">
        <p14:creationId xmlns:p14="http://schemas.microsoft.com/office/powerpoint/2010/main" val="6552057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3E73B7-00D7-407E-A463-E82ADC9F60BB}"/>
              </a:ext>
            </a:extLst>
          </p:cNvPr>
          <p:cNvSpPr>
            <a:spLocks noGrp="1"/>
          </p:cNvSpPr>
          <p:nvPr>
            <p:ph type="title"/>
          </p:nvPr>
        </p:nvSpPr>
        <p:spPr/>
        <p:txBody>
          <a:bodyPr/>
          <a:lstStyle/>
          <a:p>
            <a:endParaRPr lang="en-GB" dirty="0"/>
          </a:p>
        </p:txBody>
      </p:sp>
      <p:sp>
        <p:nvSpPr>
          <p:cNvPr id="5" name="Content Placeholder 4">
            <a:extLst>
              <a:ext uri="{FF2B5EF4-FFF2-40B4-BE49-F238E27FC236}">
                <a16:creationId xmlns:a16="http://schemas.microsoft.com/office/drawing/2014/main" id="{B2870783-3158-493B-82A9-2B9422D1D358}"/>
              </a:ext>
            </a:extLst>
          </p:cNvPr>
          <p:cNvSpPr>
            <a:spLocks noGrp="1"/>
          </p:cNvSpPr>
          <p:nvPr>
            <p:ph idx="1"/>
          </p:nvPr>
        </p:nvSpPr>
        <p:spPr/>
        <p:txBody>
          <a:bodyPr/>
          <a:lstStyle/>
          <a:p>
            <a:endParaRPr lang="en-GB" dirty="0"/>
          </a:p>
        </p:txBody>
      </p:sp>
      <p:pic>
        <p:nvPicPr>
          <p:cNvPr id="2058" name="Picture 10" descr="Desmond Tutu Quotes On Peace. QuotesGram">
            <a:extLst>
              <a:ext uri="{FF2B5EF4-FFF2-40B4-BE49-F238E27FC236}">
                <a16:creationId xmlns:a16="http://schemas.microsoft.com/office/drawing/2014/main" id="{1E4CDC3D-28E3-40B6-AAB1-112FABEEFB7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8847" y="135652"/>
            <a:ext cx="10914306" cy="65866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45484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C230C92-2F73-4586-B24B-C4E397619BBD}"/>
              </a:ext>
            </a:extLst>
          </p:cNvPr>
          <p:cNvSpPr txBox="1"/>
          <p:nvPr/>
        </p:nvSpPr>
        <p:spPr>
          <a:xfrm>
            <a:off x="43027" y="204395"/>
            <a:ext cx="11546993" cy="2308324"/>
          </a:xfrm>
          <a:prstGeom prst="rect">
            <a:avLst/>
          </a:prstGeom>
          <a:noFill/>
        </p:spPr>
        <p:txBody>
          <a:bodyPr wrap="square" rtlCol="0">
            <a:spAutoFit/>
          </a:bodyPr>
          <a:lstStyle/>
          <a:p>
            <a:pPr marL="342900" indent="-342900">
              <a:buFont typeface="Arial" panose="020B0604020202020204" pitchFamily="34" charset="0"/>
              <a:buChar char="•"/>
            </a:pPr>
            <a:r>
              <a:rPr lang="en-GB" sz="2400" dirty="0"/>
              <a:t>In pairs you will receive one Indigenous African Religion to read about.  </a:t>
            </a:r>
          </a:p>
          <a:p>
            <a:pPr marL="342900" indent="-342900">
              <a:buFont typeface="Arial" panose="020B0604020202020204" pitchFamily="34" charset="0"/>
              <a:buChar char="•"/>
            </a:pPr>
            <a:r>
              <a:rPr lang="en-GB" sz="2400" dirty="0"/>
              <a:t>You will have one A4 piece of paper on which to present what you have learned.  </a:t>
            </a:r>
          </a:p>
          <a:p>
            <a:pPr marL="342900" indent="-342900">
              <a:buFont typeface="Arial" panose="020B0604020202020204" pitchFamily="34" charset="0"/>
              <a:buChar char="•"/>
            </a:pPr>
            <a:r>
              <a:rPr lang="en-GB" sz="2400" b="1" dirty="0">
                <a:solidFill>
                  <a:srgbClr val="FF0000"/>
                </a:solidFill>
              </a:rPr>
              <a:t>You can present any aspects that you find interesting with a mixture of information, pictures and drawings.  </a:t>
            </a:r>
          </a:p>
          <a:p>
            <a:pPr marL="342900" indent="-342900">
              <a:buFont typeface="Arial" panose="020B0604020202020204" pitchFamily="34" charset="0"/>
              <a:buChar char="•"/>
            </a:pPr>
            <a:r>
              <a:rPr lang="en-GB" sz="2400" dirty="0"/>
              <a:t>Your work must be of the highest quality as it will be used for the Black History Month Exhibition</a:t>
            </a:r>
          </a:p>
        </p:txBody>
      </p:sp>
      <p:pic>
        <p:nvPicPr>
          <p:cNvPr id="4098" name="Picture 2" descr="Empty paper blank sheet a4 with curl corner Vector Image">
            <a:extLst>
              <a:ext uri="{FF2B5EF4-FFF2-40B4-BE49-F238E27FC236}">
                <a16:creationId xmlns:a16="http://schemas.microsoft.com/office/drawing/2014/main" id="{C0826E15-6721-477B-A7E0-2970FD4AF09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1107550">
            <a:off x="846147" y="2801350"/>
            <a:ext cx="2712107" cy="292907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849CCB4C-F612-417C-A120-80923F0AD0DC}"/>
              </a:ext>
            </a:extLst>
          </p:cNvPr>
          <p:cNvSpPr/>
          <p:nvPr/>
        </p:nvSpPr>
        <p:spPr>
          <a:xfrm rot="21032628">
            <a:off x="789915" y="5362384"/>
            <a:ext cx="3711388" cy="3980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100" name="Picture 4" descr="Buy Pencils &amp; Crayons | The SAA, FREE UK Standard Delivery for Members">
            <a:extLst>
              <a:ext uri="{FF2B5EF4-FFF2-40B4-BE49-F238E27FC236}">
                <a16:creationId xmlns:a16="http://schemas.microsoft.com/office/drawing/2014/main" id="{352682EE-BD81-455F-8872-991711A8527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32428" y="2667892"/>
            <a:ext cx="4250571" cy="2237143"/>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Black History Month at King's">
            <a:extLst>
              <a:ext uri="{FF2B5EF4-FFF2-40B4-BE49-F238E27FC236}">
                <a16:creationId xmlns:a16="http://schemas.microsoft.com/office/drawing/2014/main" id="{C1C3E31C-864E-4A54-B713-F11B6DF24B5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66668">
            <a:off x="8563669" y="3372029"/>
            <a:ext cx="3181709" cy="17877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317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EC89947-70E9-4A57-A68F-1C96966E5BEE}"/>
              </a:ext>
            </a:extLst>
          </p:cNvPr>
          <p:cNvSpPr/>
          <p:nvPr/>
        </p:nvSpPr>
        <p:spPr>
          <a:xfrm>
            <a:off x="514350" y="76795"/>
            <a:ext cx="5234940" cy="630936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E8D1D641-C9A8-4252-8953-9171D4976306}"/>
              </a:ext>
            </a:extLst>
          </p:cNvPr>
          <p:cNvSpPr txBox="1"/>
          <p:nvPr/>
        </p:nvSpPr>
        <p:spPr>
          <a:xfrm>
            <a:off x="1051560" y="320040"/>
            <a:ext cx="4526280" cy="707886"/>
          </a:xfrm>
          <a:prstGeom prst="rect">
            <a:avLst/>
          </a:prstGeom>
          <a:noFill/>
        </p:spPr>
        <p:txBody>
          <a:bodyPr wrap="square" rtlCol="0">
            <a:spAutoFit/>
          </a:bodyPr>
          <a:lstStyle/>
          <a:p>
            <a:pPr algn="ctr"/>
            <a:r>
              <a:rPr lang="en-GB" sz="4000" u="sng" dirty="0"/>
              <a:t>Clear Title</a:t>
            </a:r>
          </a:p>
        </p:txBody>
      </p:sp>
      <p:sp>
        <p:nvSpPr>
          <p:cNvPr id="4" name="TextBox 3">
            <a:extLst>
              <a:ext uri="{FF2B5EF4-FFF2-40B4-BE49-F238E27FC236}">
                <a16:creationId xmlns:a16="http://schemas.microsoft.com/office/drawing/2014/main" id="{F855EBFB-82CD-4A43-81A5-9F1A51A02F89}"/>
              </a:ext>
            </a:extLst>
          </p:cNvPr>
          <p:cNvSpPr txBox="1"/>
          <p:nvPr/>
        </p:nvSpPr>
        <p:spPr>
          <a:xfrm>
            <a:off x="834390" y="1200150"/>
            <a:ext cx="2297430" cy="2031325"/>
          </a:xfrm>
          <a:prstGeom prst="rect">
            <a:avLst/>
          </a:prstGeom>
          <a:noFill/>
        </p:spPr>
        <p:txBody>
          <a:bodyPr wrap="square" rtlCol="0">
            <a:spAutoFit/>
          </a:bodyPr>
          <a:lstStyle/>
          <a:p>
            <a:r>
              <a:rPr lang="en-GB" dirty="0"/>
              <a:t>____________________________________</a:t>
            </a:r>
          </a:p>
          <a:p>
            <a:r>
              <a:rPr lang="en-GB" dirty="0"/>
              <a:t>____________________________________</a:t>
            </a:r>
          </a:p>
          <a:p>
            <a:r>
              <a:rPr lang="en-GB" dirty="0"/>
              <a:t>____________________________________</a:t>
            </a:r>
          </a:p>
          <a:p>
            <a:endParaRPr lang="en-GB" dirty="0"/>
          </a:p>
        </p:txBody>
      </p:sp>
      <p:sp>
        <p:nvSpPr>
          <p:cNvPr id="5" name="Oval 4">
            <a:extLst>
              <a:ext uri="{FF2B5EF4-FFF2-40B4-BE49-F238E27FC236}">
                <a16:creationId xmlns:a16="http://schemas.microsoft.com/office/drawing/2014/main" id="{251A470D-7011-4032-8848-55E9CDF0DC01}"/>
              </a:ext>
            </a:extLst>
          </p:cNvPr>
          <p:cNvSpPr/>
          <p:nvPr/>
        </p:nvSpPr>
        <p:spPr>
          <a:xfrm>
            <a:off x="3486150" y="1051173"/>
            <a:ext cx="1851660" cy="1794510"/>
          </a:xfrm>
          <a:prstGeom prst="ellipse">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chemeClr val="tx1"/>
                </a:solidFill>
              </a:rPr>
              <a:t>Picture </a:t>
            </a:r>
          </a:p>
        </p:txBody>
      </p:sp>
      <p:sp>
        <p:nvSpPr>
          <p:cNvPr id="6" name="TextBox 5">
            <a:extLst>
              <a:ext uri="{FF2B5EF4-FFF2-40B4-BE49-F238E27FC236}">
                <a16:creationId xmlns:a16="http://schemas.microsoft.com/office/drawing/2014/main" id="{392A5AD9-E239-4671-8B9A-0B0A951039A1}"/>
              </a:ext>
            </a:extLst>
          </p:cNvPr>
          <p:cNvSpPr txBox="1"/>
          <p:nvPr/>
        </p:nvSpPr>
        <p:spPr>
          <a:xfrm>
            <a:off x="3326130" y="2996655"/>
            <a:ext cx="2297430" cy="2031325"/>
          </a:xfrm>
          <a:prstGeom prst="rect">
            <a:avLst/>
          </a:prstGeom>
          <a:noFill/>
        </p:spPr>
        <p:txBody>
          <a:bodyPr wrap="square" rtlCol="0">
            <a:spAutoFit/>
          </a:bodyPr>
          <a:lstStyle/>
          <a:p>
            <a:r>
              <a:rPr lang="en-GB" dirty="0"/>
              <a:t>____________________________________</a:t>
            </a:r>
          </a:p>
          <a:p>
            <a:r>
              <a:rPr lang="en-GB" dirty="0"/>
              <a:t>____________________________________</a:t>
            </a:r>
          </a:p>
          <a:p>
            <a:r>
              <a:rPr lang="en-GB" dirty="0"/>
              <a:t>____________________________________</a:t>
            </a:r>
          </a:p>
          <a:p>
            <a:endParaRPr lang="en-GB" dirty="0"/>
          </a:p>
        </p:txBody>
      </p:sp>
      <p:sp>
        <p:nvSpPr>
          <p:cNvPr id="7" name="Rectangle 6">
            <a:extLst>
              <a:ext uri="{FF2B5EF4-FFF2-40B4-BE49-F238E27FC236}">
                <a16:creationId xmlns:a16="http://schemas.microsoft.com/office/drawing/2014/main" id="{057F448B-D466-46E7-98C9-C5AE46D1D884}"/>
              </a:ext>
            </a:extLst>
          </p:cNvPr>
          <p:cNvSpPr/>
          <p:nvPr/>
        </p:nvSpPr>
        <p:spPr>
          <a:xfrm>
            <a:off x="3148965" y="4848954"/>
            <a:ext cx="2428875" cy="1443038"/>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a:solidFill>
                  <a:schemeClr val="tx1"/>
                </a:solidFill>
              </a:rPr>
              <a:t>Picture </a:t>
            </a:r>
          </a:p>
        </p:txBody>
      </p:sp>
      <p:sp>
        <p:nvSpPr>
          <p:cNvPr id="8" name="TextBox 7">
            <a:extLst>
              <a:ext uri="{FF2B5EF4-FFF2-40B4-BE49-F238E27FC236}">
                <a16:creationId xmlns:a16="http://schemas.microsoft.com/office/drawing/2014/main" id="{F74A41D4-D30B-4F6E-8BEC-6DEC4DC4FABF}"/>
              </a:ext>
            </a:extLst>
          </p:cNvPr>
          <p:cNvSpPr txBox="1"/>
          <p:nvPr/>
        </p:nvSpPr>
        <p:spPr>
          <a:xfrm>
            <a:off x="785812" y="4814664"/>
            <a:ext cx="2297430" cy="1477328"/>
          </a:xfrm>
          <a:prstGeom prst="rect">
            <a:avLst/>
          </a:prstGeom>
          <a:noFill/>
        </p:spPr>
        <p:txBody>
          <a:bodyPr wrap="square" rtlCol="0">
            <a:spAutoFit/>
          </a:bodyPr>
          <a:lstStyle/>
          <a:p>
            <a:r>
              <a:rPr lang="en-GB" dirty="0"/>
              <a:t>____________________________________</a:t>
            </a:r>
          </a:p>
          <a:p>
            <a:r>
              <a:rPr lang="en-GB" dirty="0"/>
              <a:t>____________________________________</a:t>
            </a:r>
          </a:p>
          <a:p>
            <a:endParaRPr lang="en-GB" dirty="0"/>
          </a:p>
        </p:txBody>
      </p:sp>
      <p:sp>
        <p:nvSpPr>
          <p:cNvPr id="9" name="Rectangle 8">
            <a:extLst>
              <a:ext uri="{FF2B5EF4-FFF2-40B4-BE49-F238E27FC236}">
                <a16:creationId xmlns:a16="http://schemas.microsoft.com/office/drawing/2014/main" id="{CF914843-5B71-49B3-852B-3D9BB4D17D18}"/>
              </a:ext>
            </a:extLst>
          </p:cNvPr>
          <p:cNvSpPr/>
          <p:nvPr/>
        </p:nvSpPr>
        <p:spPr>
          <a:xfrm>
            <a:off x="771525" y="3201286"/>
            <a:ext cx="2428875" cy="1443038"/>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a:solidFill>
                  <a:schemeClr val="tx1"/>
                </a:solidFill>
              </a:rPr>
              <a:t>Picture </a:t>
            </a:r>
          </a:p>
        </p:txBody>
      </p:sp>
      <p:sp>
        <p:nvSpPr>
          <p:cNvPr id="10" name="TextBox 9">
            <a:extLst>
              <a:ext uri="{FF2B5EF4-FFF2-40B4-BE49-F238E27FC236}">
                <a16:creationId xmlns:a16="http://schemas.microsoft.com/office/drawing/2014/main" id="{ECDA0EF6-4AF2-44CE-8338-C0AF13CD4C33}"/>
              </a:ext>
            </a:extLst>
          </p:cNvPr>
          <p:cNvSpPr txBox="1"/>
          <p:nvPr/>
        </p:nvSpPr>
        <p:spPr>
          <a:xfrm>
            <a:off x="6069330" y="204395"/>
            <a:ext cx="5520690" cy="5693866"/>
          </a:xfrm>
          <a:prstGeom prst="rect">
            <a:avLst/>
          </a:prstGeom>
          <a:noFill/>
        </p:spPr>
        <p:txBody>
          <a:bodyPr wrap="square" rtlCol="0">
            <a:spAutoFit/>
          </a:bodyPr>
          <a:lstStyle/>
          <a:p>
            <a:pPr marL="342900" indent="-342900">
              <a:buFont typeface="Arial" panose="020B0604020202020204" pitchFamily="34" charset="0"/>
              <a:buChar char="•"/>
            </a:pPr>
            <a:r>
              <a:rPr lang="en-GB" sz="2800" dirty="0"/>
              <a:t>In pairs you will receive one Indigenous African Religion to read about.  </a:t>
            </a:r>
          </a:p>
          <a:p>
            <a:pPr marL="342900" indent="-342900">
              <a:buFont typeface="Arial" panose="020B0604020202020204" pitchFamily="34" charset="0"/>
              <a:buChar char="•"/>
            </a:pPr>
            <a:r>
              <a:rPr lang="en-GB" sz="2800" dirty="0"/>
              <a:t>You will have one A4 piece of paper on which to present what you have learned.  </a:t>
            </a:r>
          </a:p>
          <a:p>
            <a:pPr marL="342900" indent="-342900">
              <a:buFont typeface="Arial" panose="020B0604020202020204" pitchFamily="34" charset="0"/>
              <a:buChar char="•"/>
            </a:pPr>
            <a:r>
              <a:rPr lang="en-GB" sz="2800" b="1" dirty="0">
                <a:solidFill>
                  <a:srgbClr val="FF0000"/>
                </a:solidFill>
              </a:rPr>
              <a:t>You can present any aspects that you find interesting with a mixture of information, pictures and drawings.  </a:t>
            </a:r>
          </a:p>
          <a:p>
            <a:pPr marL="342900" indent="-342900">
              <a:buFont typeface="Arial" panose="020B0604020202020204" pitchFamily="34" charset="0"/>
              <a:buChar char="•"/>
            </a:pPr>
            <a:r>
              <a:rPr lang="en-GB" sz="2800" dirty="0"/>
              <a:t>Your work must be of the highest quality as it will be used for the Black History Month Exhibition</a:t>
            </a:r>
          </a:p>
        </p:txBody>
      </p:sp>
    </p:spTree>
    <p:extLst>
      <p:ext uri="{BB962C8B-B14F-4D97-AF65-F5344CB8AC3E}">
        <p14:creationId xmlns:p14="http://schemas.microsoft.com/office/powerpoint/2010/main" val="2416388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Effect transition="in" filter="fade">
                                      <p:cBhvr>
                                        <p:cTn id="12" dur="500"/>
                                        <p:tgtEl>
                                          <p:spTgt spid="1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fade">
                                      <p:cBhvr>
                                        <p:cTn id="17" dur="500"/>
                                        <p:tgtEl>
                                          <p:spTgt spid="1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xEl>
                                              <p:pRg st="3" end="3"/>
                                            </p:txEl>
                                          </p:spTgt>
                                        </p:tgtEl>
                                        <p:attrNameLst>
                                          <p:attrName>style.visibility</p:attrName>
                                        </p:attrNameLst>
                                      </p:cBhvr>
                                      <p:to>
                                        <p:strVal val="visible"/>
                                      </p:to>
                                    </p:set>
                                    <p:animEffect transition="in" filter="fade">
                                      <p:cBhvr>
                                        <p:cTn id="22" dur="500"/>
                                        <p:tgtEl>
                                          <p:spTgt spid="1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330EF6A1FDCA0D40A546622CB3FDC6DC" ma:contentTypeVersion="11" ma:contentTypeDescription="Create a new document." ma:contentTypeScope="" ma:versionID="6c2c434c8af37c2fe3693f01dcd042ba">
  <xsd:schema xmlns:xsd="http://www.w3.org/2001/XMLSchema" xmlns:xs="http://www.w3.org/2001/XMLSchema" xmlns:p="http://schemas.microsoft.com/office/2006/metadata/properties" xmlns:ns2="b1558e50-24a5-4702-9606-85a73ba64c28" xmlns:ns3="2483ae82-9620-41d3-a45a-f4d447e7e1d0" targetNamespace="http://schemas.microsoft.com/office/2006/metadata/properties" ma:root="true" ma:fieldsID="7e28197e23c0735efafb3a6b349ac724" ns2:_="" ns3:_="">
    <xsd:import namespace="b1558e50-24a5-4702-9606-85a73ba64c28"/>
    <xsd:import namespace="2483ae82-9620-41d3-a45a-f4d447e7e1d0"/>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1558e50-24a5-4702-9606-85a73ba64c2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483ae82-9620-41d3-a45a-f4d447e7e1d0"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599846E-A7F0-4934-9E31-D3EEF7DE61F7}">
  <ds:schemaRefs>
    <ds:schemaRef ds:uri="http://schemas.microsoft.com/sharepoint/v3/contenttype/forms"/>
  </ds:schemaRefs>
</ds:datastoreItem>
</file>

<file path=customXml/itemProps2.xml><?xml version="1.0" encoding="utf-8"?>
<ds:datastoreItem xmlns:ds="http://schemas.openxmlformats.org/officeDocument/2006/customXml" ds:itemID="{71529EE6-817C-4366-A579-A00EEAD2FD5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1558e50-24a5-4702-9606-85a73ba64c28"/>
    <ds:schemaRef ds:uri="2483ae82-9620-41d3-a45a-f4d447e7e1d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8FFD3FE-04A5-455D-8D0F-A356620A4DE2}">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571</TotalTime>
  <Words>885</Words>
  <Application>Microsoft Office PowerPoint</Application>
  <PresentationFormat>Widescreen</PresentationFormat>
  <Paragraphs>69</Paragraphs>
  <Slides>13</Slides>
  <Notes>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Black History:  Indigenous African Religions and Beliefs. </vt:lpstr>
      <vt:lpstr>How did Christianity and Islam spread? </vt:lpstr>
      <vt:lpstr>PowerPoint Presentation</vt:lpstr>
      <vt:lpstr>2. Christian Missionaries and The British Empire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Plenary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 Herbert</dc:creator>
  <cp:lastModifiedBy>O Herbert</cp:lastModifiedBy>
  <cp:revision>24</cp:revision>
  <dcterms:created xsi:type="dcterms:W3CDTF">2020-10-16T13:40:47Z</dcterms:created>
  <dcterms:modified xsi:type="dcterms:W3CDTF">2020-10-20T13:55:00Z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0x010100330EF6A1FDCA0D40A546622CB3FDC6DC</vt:lpwstr>
  </property>
</Properties>
</file>