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80" r:id="rId3"/>
    <p:sldId id="283" r:id="rId4"/>
    <p:sldId id="290" r:id="rId5"/>
    <p:sldId id="284" r:id="rId6"/>
    <p:sldId id="286" r:id="rId7"/>
    <p:sldId id="281" r:id="rId8"/>
    <p:sldId id="297" r:id="rId9"/>
    <p:sldId id="282" r:id="rId10"/>
    <p:sldId id="296" r:id="rId11"/>
    <p:sldId id="299" r:id="rId12"/>
    <p:sldId id="291" r:id="rId13"/>
    <p:sldId id="293" r:id="rId14"/>
    <p:sldId id="294" r:id="rId15"/>
    <p:sldId id="300" r:id="rId16"/>
    <p:sldId id="298" r:id="rId17"/>
    <p:sldId id="285" r:id="rId18"/>
    <p:sldId id="295" r:id="rId19"/>
    <p:sldId id="287"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86C62E-8728-455C-AD95-F4CFF1713A0A}">
          <p14:sldIdLst>
            <p14:sldId id="263"/>
            <p14:sldId id="280"/>
            <p14:sldId id="283"/>
            <p14:sldId id="290"/>
            <p14:sldId id="284"/>
            <p14:sldId id="286"/>
            <p14:sldId id="281"/>
            <p14:sldId id="297"/>
            <p14:sldId id="282"/>
            <p14:sldId id="296"/>
            <p14:sldId id="299"/>
            <p14:sldId id="291"/>
            <p14:sldId id="293"/>
            <p14:sldId id="294"/>
            <p14:sldId id="300"/>
            <p14:sldId id="298"/>
            <p14:sldId id="285"/>
            <p14:sldId id="295"/>
            <p14:sldId id="287"/>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2271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3176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4636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83B9DC-433E-4892-99AB-A580AE0B65BD}"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207039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83B9DC-433E-4892-99AB-A580AE0B65BD}"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19592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83B9DC-433E-4892-99AB-A580AE0B65BD}"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9696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83B9DC-433E-4892-99AB-A580AE0B65BD}" type="datetimeFigureOut">
              <a:rPr lang="en-GB" smtClean="0"/>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6542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83B9DC-433E-4892-99AB-A580AE0B65BD}" type="datetimeFigureOut">
              <a:rPr lang="en-GB" smtClean="0"/>
              <a:t>11/09/2018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81270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3B9DC-433E-4892-99AB-A580AE0B65BD}" type="datetimeFigureOut">
              <a:rPr lang="en-GB" smtClean="0"/>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96572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403088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83B9DC-433E-4892-99AB-A580AE0B65BD}"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B75D8-0255-44D9-86EB-AC1F8D92CA7E}" type="slidenum">
              <a:rPr lang="en-GB" smtClean="0"/>
              <a:t>‹#›</a:t>
            </a:fld>
            <a:endParaRPr lang="en-GB"/>
          </a:p>
        </p:txBody>
      </p:sp>
    </p:spTree>
    <p:extLst>
      <p:ext uri="{BB962C8B-B14F-4D97-AF65-F5344CB8AC3E}">
        <p14:creationId xmlns:p14="http://schemas.microsoft.com/office/powerpoint/2010/main" val="102457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3B9DC-433E-4892-99AB-A580AE0B65BD}" type="datetimeFigureOut">
              <a:rPr lang="en-GB" smtClean="0"/>
              <a:t>11/09/2018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B75D8-0255-44D9-86EB-AC1F8D92CA7E}" type="slidenum">
              <a:rPr lang="en-GB" smtClean="0"/>
              <a:t>‹#›</a:t>
            </a:fld>
            <a:endParaRPr lang="en-GB"/>
          </a:p>
        </p:txBody>
      </p:sp>
    </p:spTree>
    <p:extLst>
      <p:ext uri="{BB962C8B-B14F-4D97-AF65-F5344CB8AC3E}">
        <p14:creationId xmlns:p14="http://schemas.microsoft.com/office/powerpoint/2010/main" val="255500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highamspark.fireflycloud.net/" TargetMode="External"/><Relationship Id="rId10" Type="http://schemas.openxmlformats.org/officeDocument/2006/relationships/image" Target="../media/image5.jpeg"/><Relationship Id="rId4" Type="http://schemas.openxmlformats.org/officeDocument/2006/relationships/hyperlink" Target="http://www.twitter.com/hpscience"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ctiveteachonline.com/default/player/video/id/350360/external/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emI64NAK08"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ctiveteachonline.com/default/player/interactive/id/350154/external/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47" y="532580"/>
            <a:ext cx="7192811" cy="1200329"/>
          </a:xfrm>
          <a:prstGeom prst="rect">
            <a:avLst/>
          </a:prstGeom>
          <a:noFill/>
        </p:spPr>
        <p:txBody>
          <a:bodyPr wrap="square" rtlCol="0">
            <a:spAutoFit/>
          </a:bodyPr>
          <a:lstStyle/>
          <a:p>
            <a:pPr algn="ctr"/>
            <a:r>
              <a:rPr lang="en-GB" sz="7200" b="1" u="sng" dirty="0" smtClean="0">
                <a:latin typeface="+mj-lt"/>
              </a:rPr>
              <a:t>8Ad Digestion</a:t>
            </a:r>
            <a:endParaRPr lang="en-GB" sz="7200" u="sng" dirty="0">
              <a:latin typeface="+mj-lt"/>
            </a:endParaRPr>
          </a:p>
        </p:txBody>
      </p:sp>
      <p:sp>
        <p:nvSpPr>
          <p:cNvPr id="2" name="Date Placeholder 1"/>
          <p:cNvSpPr>
            <a:spLocks noGrp="1"/>
          </p:cNvSpPr>
          <p:nvPr>
            <p:ph type="dt" sz="half" idx="10"/>
          </p:nvPr>
        </p:nvSpPr>
        <p:spPr>
          <a:xfrm>
            <a:off x="7671826" y="52612"/>
            <a:ext cx="4512501" cy="712093"/>
          </a:xfrm>
          <a:ln>
            <a:noFill/>
          </a:ln>
        </p:spPr>
        <p:txBody>
          <a:bodyPr/>
          <a:lstStyle/>
          <a:p>
            <a:pPr algn="ctr"/>
            <a:fld id="{CD56B8D3-C7AC-4284-8907-C9020E1AB17D}" type="datetime4">
              <a:rPr lang="en-GB" sz="3733">
                <a:solidFill>
                  <a:schemeClr val="tx1"/>
                </a:solidFill>
              </a:rPr>
              <a:pPr algn="ctr"/>
              <a:t>11 September 2018</a:t>
            </a:fld>
            <a:endParaRPr lang="en-GB" sz="3733" dirty="0">
              <a:solidFill>
                <a:schemeClr val="tx1"/>
              </a:solidFill>
            </a:endParaRPr>
          </a:p>
        </p:txBody>
      </p:sp>
      <p:sp>
        <p:nvSpPr>
          <p:cNvPr id="6" name="Date Placeholder 1"/>
          <p:cNvSpPr txBox="1">
            <a:spLocks/>
          </p:cNvSpPr>
          <p:nvPr/>
        </p:nvSpPr>
        <p:spPr>
          <a:xfrm>
            <a:off x="35520" y="44624"/>
            <a:ext cx="1740000" cy="712093"/>
          </a:xfrm>
          <a:prstGeom prst="rect">
            <a:avLst/>
          </a:prstGeom>
          <a:ln>
            <a:noFill/>
          </a:ln>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333" dirty="0">
                <a:solidFill>
                  <a:schemeClr val="tx1"/>
                </a:solidFill>
              </a:rPr>
              <a:t>CW</a:t>
            </a:r>
          </a:p>
        </p:txBody>
      </p:sp>
      <p:grpSp>
        <p:nvGrpSpPr>
          <p:cNvPr id="10" name="Group 9"/>
          <p:cNvGrpSpPr/>
          <p:nvPr/>
        </p:nvGrpSpPr>
        <p:grpSpPr>
          <a:xfrm>
            <a:off x="133147" y="6267910"/>
            <a:ext cx="2412020" cy="523220"/>
            <a:chOff x="253025" y="5447323"/>
            <a:chExt cx="2412020" cy="523220"/>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23220"/>
            </a:xfrm>
            <a:prstGeom prst="rect">
              <a:avLst/>
            </a:prstGeom>
            <a:noFill/>
          </p:spPr>
          <p:txBody>
            <a:bodyPr wrap="square" rtlCol="0">
              <a:spAutoFit/>
            </a:bodyPr>
            <a:lstStyle/>
            <a:p>
              <a:r>
                <a:rPr lang="en-GB" sz="2800" dirty="0">
                  <a:latin typeface="Trebuchet MS" pitchFamily="34" charset="0"/>
                </a:rPr>
                <a:t>@</a:t>
              </a:r>
              <a:r>
                <a:rPr lang="en-GB" sz="2800" b="1" dirty="0" err="1"/>
                <a:t>hpscience</a:t>
              </a:r>
              <a:endParaRPr lang="en-GB" sz="28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9170" y="6180470"/>
            <a:ext cx="2114671" cy="5871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89982" y="6298445"/>
            <a:ext cx="3794637" cy="436039"/>
          </a:xfrm>
          <a:prstGeom prst="rect">
            <a:avLst/>
          </a:prstGeom>
        </p:spPr>
      </p:pic>
      <p:pic>
        <p:nvPicPr>
          <p:cNvPr id="15" name="Picture 14" descr="yt-brand-standard-logo-95x40.png"/>
          <p:cNvPicPr>
            <a:picLocks noChangeAspect="1"/>
          </p:cNvPicPr>
          <p:nvPr/>
        </p:nvPicPr>
        <p:blipFill>
          <a:blip r:embed="rId9" cstate="print"/>
          <a:stretch>
            <a:fillRect/>
          </a:stretch>
        </p:blipFill>
        <p:spPr>
          <a:xfrm>
            <a:off x="2996937" y="6265226"/>
            <a:ext cx="1143855" cy="481623"/>
          </a:xfrm>
          <a:prstGeom prst="rect">
            <a:avLst/>
          </a:prstGeom>
        </p:spPr>
      </p:pic>
      <p:sp>
        <p:nvSpPr>
          <p:cNvPr id="17" name="TextBox 16"/>
          <p:cNvSpPr txBox="1"/>
          <p:nvPr/>
        </p:nvSpPr>
        <p:spPr>
          <a:xfrm>
            <a:off x="285786" y="1942199"/>
            <a:ext cx="4742688" cy="3046988"/>
          </a:xfrm>
          <a:prstGeom prst="rect">
            <a:avLst/>
          </a:prstGeom>
          <a:solidFill>
            <a:srgbClr val="0000FF"/>
          </a:solidFill>
          <a:ln w="25400">
            <a:solidFill>
              <a:srgbClr val="0000FF"/>
            </a:solidFill>
          </a:ln>
        </p:spPr>
        <p:txBody>
          <a:bodyPr wrap="square" rtlCol="0">
            <a:spAutoFit/>
          </a:bodyPr>
          <a:lstStyle/>
          <a:p>
            <a:r>
              <a:rPr lang="en-GB" sz="4800" b="1" dirty="0" smtClean="0">
                <a:solidFill>
                  <a:srgbClr val="92D050"/>
                </a:solidFill>
              </a:rPr>
              <a:t>In the back of your books. List the organs of the digestive system.</a:t>
            </a:r>
            <a:endParaRPr lang="en-GB" sz="4800" b="1" dirty="0">
              <a:solidFill>
                <a:srgbClr val="92D050"/>
              </a:solidFill>
            </a:endParaRPr>
          </a:p>
        </p:txBody>
      </p:sp>
      <p:pic>
        <p:nvPicPr>
          <p:cNvPr id="1026" name="Picture 2" descr="Image result for digestive system"/>
          <p:cNvPicPr>
            <a:picLocks noChangeAspect="1" noChangeArrowheads="1"/>
          </p:cNvPicPr>
          <p:nvPr/>
        </p:nvPicPr>
        <p:blipFill rotWithShape="1">
          <a:blip r:embed="rId10">
            <a:extLst>
              <a:ext uri="{28A0092B-C50C-407E-A947-70E740481C1C}">
                <a14:useLocalDpi xmlns:a14="http://schemas.microsoft.com/office/drawing/2010/main" val="0"/>
              </a:ext>
            </a:extLst>
          </a:blip>
          <a:srcRect b="8230"/>
          <a:stretch/>
        </p:blipFill>
        <p:spPr bwMode="auto">
          <a:xfrm>
            <a:off x="7054952" y="907980"/>
            <a:ext cx="3532337" cy="500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82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29092"/>
            <a:ext cx="4945426" cy="2554545"/>
          </a:xfrm>
          <a:prstGeom prst="rect">
            <a:avLst/>
          </a:prstGeom>
          <a:noFill/>
        </p:spPr>
        <p:txBody>
          <a:bodyPr wrap="square" rtlCol="0">
            <a:spAutoFit/>
          </a:bodyPr>
          <a:lstStyle/>
          <a:p>
            <a:r>
              <a:rPr lang="en-GB" sz="4000" dirty="0" smtClean="0">
                <a:solidFill>
                  <a:srgbClr val="0000FF"/>
                </a:solidFill>
              </a:rPr>
              <a:t>Complete question 1 on worksheet 8Ad1 and stick it in your book. Do not fold it.</a:t>
            </a:r>
          </a:p>
        </p:txBody>
      </p:sp>
      <p:pic>
        <p:nvPicPr>
          <p:cNvPr id="3" name="Picture 2"/>
          <p:cNvPicPr>
            <a:picLocks noChangeAspect="1"/>
          </p:cNvPicPr>
          <p:nvPr/>
        </p:nvPicPr>
        <p:blipFill rotWithShape="1">
          <a:blip r:embed="rId2"/>
          <a:srcRect l="23664" t="9179" r="20089" b="4759"/>
          <a:stretch/>
        </p:blipFill>
        <p:spPr>
          <a:xfrm>
            <a:off x="4826227" y="129091"/>
            <a:ext cx="7189260" cy="6187625"/>
          </a:xfrm>
          <a:prstGeom prst="rect">
            <a:avLst/>
          </a:prstGeom>
        </p:spPr>
      </p:pic>
    </p:spTree>
    <p:extLst>
      <p:ext uri="{BB962C8B-B14F-4D97-AF65-F5344CB8AC3E}">
        <p14:creationId xmlns:p14="http://schemas.microsoft.com/office/powerpoint/2010/main" val="18367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59" y="199697"/>
            <a:ext cx="11456275" cy="707886"/>
          </a:xfrm>
          <a:prstGeom prst="rect">
            <a:avLst/>
          </a:prstGeom>
          <a:noFill/>
        </p:spPr>
        <p:txBody>
          <a:bodyPr wrap="square" rtlCol="0">
            <a:spAutoFit/>
          </a:bodyPr>
          <a:lstStyle/>
          <a:p>
            <a:pPr algn="ctr"/>
            <a:r>
              <a:rPr lang="en-GB" sz="4000" u="sng" dirty="0" smtClean="0"/>
              <a:t>Enzymes</a:t>
            </a:r>
            <a:endParaRPr lang="en-GB" sz="4000" u="sng" dirty="0"/>
          </a:p>
        </p:txBody>
      </p:sp>
      <p:sp>
        <p:nvSpPr>
          <p:cNvPr id="5" name="TextBox 4"/>
          <p:cNvSpPr txBox="1"/>
          <p:nvPr/>
        </p:nvSpPr>
        <p:spPr>
          <a:xfrm>
            <a:off x="262758" y="1087822"/>
            <a:ext cx="11456275" cy="4401205"/>
          </a:xfrm>
          <a:prstGeom prst="rect">
            <a:avLst/>
          </a:prstGeom>
          <a:noFill/>
        </p:spPr>
        <p:txBody>
          <a:bodyPr wrap="square" rtlCol="0">
            <a:spAutoFit/>
          </a:bodyPr>
          <a:lstStyle/>
          <a:p>
            <a:r>
              <a:rPr lang="en-GB" sz="4000" dirty="0" smtClean="0"/>
              <a:t>Enzymes (</a:t>
            </a:r>
            <a:r>
              <a:rPr lang="en-GB" sz="4000" dirty="0" smtClean="0">
                <a:solidFill>
                  <a:srgbClr val="FF0000"/>
                </a:solidFill>
              </a:rPr>
              <a:t>biological</a:t>
            </a:r>
            <a:r>
              <a:rPr lang="en-GB" sz="4000" dirty="0" smtClean="0"/>
              <a:t> </a:t>
            </a:r>
            <a:r>
              <a:rPr lang="en-GB" sz="4000" dirty="0" smtClean="0">
                <a:solidFill>
                  <a:srgbClr val="00B050"/>
                </a:solidFill>
              </a:rPr>
              <a:t>catalysts</a:t>
            </a:r>
            <a:r>
              <a:rPr lang="en-GB" sz="4000" dirty="0" smtClean="0"/>
              <a:t>) are substances produced by the </a:t>
            </a:r>
            <a:r>
              <a:rPr lang="en-GB" sz="4000" dirty="0" smtClean="0">
                <a:solidFill>
                  <a:srgbClr val="FF0000"/>
                </a:solidFill>
              </a:rPr>
              <a:t>body</a:t>
            </a:r>
            <a:r>
              <a:rPr lang="en-GB" sz="4000" dirty="0" smtClean="0"/>
              <a:t> that help break down large molecules into smaller molecules.</a:t>
            </a:r>
          </a:p>
          <a:p>
            <a:endParaRPr lang="en-GB" sz="4000" dirty="0"/>
          </a:p>
          <a:p>
            <a:r>
              <a:rPr lang="en-GB" sz="4000" dirty="0" smtClean="0"/>
              <a:t>They speed up this process a lot.</a:t>
            </a:r>
          </a:p>
          <a:p>
            <a:endParaRPr lang="en-GB" sz="4000" dirty="0"/>
          </a:p>
          <a:p>
            <a:r>
              <a:rPr lang="en-GB" sz="4000" dirty="0" smtClean="0">
                <a:solidFill>
                  <a:srgbClr val="00B050"/>
                </a:solidFill>
              </a:rPr>
              <a:t>Catalyst</a:t>
            </a:r>
            <a:r>
              <a:rPr lang="en-GB" sz="4000" dirty="0" smtClean="0"/>
              <a:t> – a substance that speeds up a reaction </a:t>
            </a:r>
            <a:endParaRPr lang="en-GB" sz="4000" dirty="0"/>
          </a:p>
        </p:txBody>
      </p:sp>
    </p:spTree>
    <p:extLst>
      <p:ext uri="{BB962C8B-B14F-4D97-AF65-F5344CB8AC3E}">
        <p14:creationId xmlns:p14="http://schemas.microsoft.com/office/powerpoint/2010/main" val="21867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736" y="1093072"/>
            <a:ext cx="11768243" cy="4351283"/>
          </a:xfrm>
          <a:prstGeom prst="rect">
            <a:avLst/>
          </a:prstGeom>
        </p:spPr>
      </p:pic>
      <p:sp>
        <p:nvSpPr>
          <p:cNvPr id="5" name="TextBox 4"/>
          <p:cNvSpPr txBox="1"/>
          <p:nvPr/>
        </p:nvSpPr>
        <p:spPr>
          <a:xfrm>
            <a:off x="237737" y="136634"/>
            <a:ext cx="11768243" cy="769441"/>
          </a:xfrm>
          <a:prstGeom prst="rect">
            <a:avLst/>
          </a:prstGeom>
          <a:noFill/>
        </p:spPr>
        <p:txBody>
          <a:bodyPr wrap="square" rtlCol="0">
            <a:spAutoFit/>
          </a:bodyPr>
          <a:lstStyle/>
          <a:p>
            <a:r>
              <a:rPr lang="en-GB" sz="4400" dirty="0" smtClean="0">
                <a:solidFill>
                  <a:srgbClr val="0000FF"/>
                </a:solidFill>
              </a:rPr>
              <a:t>Here are a list of enzymes and their functions.</a:t>
            </a:r>
            <a:endParaRPr lang="en-GB" sz="4400" dirty="0">
              <a:solidFill>
                <a:srgbClr val="0000FF"/>
              </a:solidFill>
            </a:endParaRPr>
          </a:p>
        </p:txBody>
      </p:sp>
    </p:spTree>
    <p:extLst>
      <p:ext uri="{BB962C8B-B14F-4D97-AF65-F5344CB8AC3E}">
        <p14:creationId xmlns:p14="http://schemas.microsoft.com/office/powerpoint/2010/main" val="120951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717" y="142424"/>
            <a:ext cx="11866179" cy="6340197"/>
          </a:xfrm>
          <a:prstGeom prst="rect">
            <a:avLst/>
          </a:prstGeom>
        </p:spPr>
        <p:txBody>
          <a:bodyPr wrap="square">
            <a:spAutoFit/>
          </a:bodyPr>
          <a:lstStyle/>
          <a:p>
            <a:r>
              <a:rPr lang="en-GB" sz="3200" dirty="0">
                <a:solidFill>
                  <a:srgbClr val="0000FF"/>
                </a:solidFill>
                <a:latin typeface="ArialMT"/>
              </a:rPr>
              <a:t>The way in which enzymes work is </a:t>
            </a:r>
            <a:r>
              <a:rPr lang="en-GB" sz="3200" dirty="0" smtClean="0">
                <a:solidFill>
                  <a:srgbClr val="0000FF"/>
                </a:solidFill>
                <a:latin typeface="ArialMT"/>
              </a:rPr>
              <a:t>complicated</a:t>
            </a:r>
            <a:r>
              <a:rPr lang="en-GB" sz="3200" dirty="0">
                <a:solidFill>
                  <a:srgbClr val="0000FF"/>
                </a:solidFill>
                <a:latin typeface="ArialMT"/>
              </a:rPr>
              <a:t>, so we use models to think about them.</a:t>
            </a:r>
          </a:p>
          <a:p>
            <a:r>
              <a:rPr lang="en-GB" sz="3200" dirty="0">
                <a:solidFill>
                  <a:srgbClr val="0000FF"/>
                </a:solidFill>
                <a:latin typeface="ArialMT"/>
              </a:rPr>
              <a:t>A good model tries to represent the way something behaves. A model about digestive </a:t>
            </a:r>
            <a:r>
              <a:rPr lang="en-GB" sz="3200" dirty="0" smtClean="0">
                <a:solidFill>
                  <a:srgbClr val="0000FF"/>
                </a:solidFill>
                <a:latin typeface="ArialMT"/>
              </a:rPr>
              <a:t>enzymes needs </a:t>
            </a:r>
            <a:r>
              <a:rPr lang="en-GB" sz="3200" dirty="0">
                <a:solidFill>
                  <a:srgbClr val="0000FF"/>
                </a:solidFill>
                <a:latin typeface="ArialMT"/>
              </a:rPr>
              <a:t>to try to show that</a:t>
            </a:r>
            <a:r>
              <a:rPr lang="en-GB" sz="3200" dirty="0" smtClean="0">
                <a:solidFill>
                  <a:srgbClr val="0000FF"/>
                </a:solidFill>
                <a:latin typeface="ArialMT"/>
              </a:rPr>
              <a:t>:</a:t>
            </a:r>
          </a:p>
          <a:p>
            <a:endParaRPr lang="en-GB" sz="1400" dirty="0">
              <a:solidFill>
                <a:srgbClr val="0000FF"/>
              </a:solidFill>
              <a:latin typeface="ArialMT"/>
            </a:endParaRPr>
          </a:p>
          <a:p>
            <a:r>
              <a:rPr lang="en-GB" sz="3200" dirty="0">
                <a:solidFill>
                  <a:srgbClr val="0000FF"/>
                </a:solidFill>
                <a:latin typeface="ArialMT"/>
              </a:rPr>
              <a:t>● enzymes break down large molecules into smaller </a:t>
            </a:r>
            <a:r>
              <a:rPr lang="en-GB" sz="3200" dirty="0" smtClean="0">
                <a:solidFill>
                  <a:srgbClr val="0000FF"/>
                </a:solidFill>
                <a:latin typeface="ArialMT"/>
              </a:rPr>
              <a:t>ones</a:t>
            </a:r>
          </a:p>
          <a:p>
            <a:endParaRPr lang="en-GB" sz="1400" dirty="0">
              <a:solidFill>
                <a:srgbClr val="0000FF"/>
              </a:solidFill>
              <a:latin typeface="ArialMT"/>
            </a:endParaRPr>
          </a:p>
          <a:p>
            <a:r>
              <a:rPr lang="en-GB" sz="3200" dirty="0">
                <a:solidFill>
                  <a:srgbClr val="0000FF"/>
                </a:solidFill>
                <a:latin typeface="ArialMT"/>
              </a:rPr>
              <a:t>● enzymes do not get used up as they carry out their </a:t>
            </a:r>
            <a:r>
              <a:rPr lang="en-GB" sz="3200" dirty="0" smtClean="0">
                <a:solidFill>
                  <a:srgbClr val="0000FF"/>
                </a:solidFill>
                <a:latin typeface="ArialMT"/>
              </a:rPr>
              <a:t>tasks</a:t>
            </a:r>
          </a:p>
          <a:p>
            <a:endParaRPr lang="en-GB" sz="1400" dirty="0">
              <a:solidFill>
                <a:srgbClr val="0000FF"/>
              </a:solidFill>
              <a:latin typeface="ArialMT"/>
            </a:endParaRPr>
          </a:p>
          <a:p>
            <a:r>
              <a:rPr lang="en-GB" sz="3200" dirty="0">
                <a:solidFill>
                  <a:srgbClr val="0000FF"/>
                </a:solidFill>
                <a:latin typeface="ArialMT"/>
              </a:rPr>
              <a:t>● enzymes change shape as they </a:t>
            </a:r>
            <a:r>
              <a:rPr lang="en-GB" sz="3200" dirty="0" smtClean="0">
                <a:solidFill>
                  <a:srgbClr val="0000FF"/>
                </a:solidFill>
                <a:latin typeface="ArialMT"/>
              </a:rPr>
              <a:t>work</a:t>
            </a:r>
          </a:p>
          <a:p>
            <a:endParaRPr lang="en-GB" sz="1400" dirty="0">
              <a:solidFill>
                <a:srgbClr val="0000FF"/>
              </a:solidFill>
              <a:latin typeface="ArialMT"/>
            </a:endParaRPr>
          </a:p>
          <a:p>
            <a:r>
              <a:rPr lang="en-GB" sz="3200" dirty="0">
                <a:solidFill>
                  <a:srgbClr val="0000FF"/>
                </a:solidFill>
                <a:latin typeface="ArialMT"/>
              </a:rPr>
              <a:t>● each enzyme only works on one particular type of </a:t>
            </a:r>
            <a:r>
              <a:rPr lang="en-GB" sz="3200" dirty="0" smtClean="0">
                <a:solidFill>
                  <a:srgbClr val="0000FF"/>
                </a:solidFill>
                <a:latin typeface="ArialMT"/>
              </a:rPr>
              <a:t>molecule</a:t>
            </a:r>
          </a:p>
          <a:p>
            <a:endParaRPr lang="en-GB" sz="1600" dirty="0">
              <a:solidFill>
                <a:srgbClr val="0000FF"/>
              </a:solidFill>
              <a:latin typeface="ArialMT"/>
            </a:endParaRPr>
          </a:p>
          <a:p>
            <a:r>
              <a:rPr lang="en-GB" sz="3200" dirty="0">
                <a:solidFill>
                  <a:srgbClr val="0000FF"/>
                </a:solidFill>
                <a:latin typeface="ArialMT"/>
              </a:rPr>
              <a:t>● digestive enzymes break the links (bonds) between atoms in larger molecules.</a:t>
            </a:r>
            <a:endParaRPr lang="en-GB" sz="3200" dirty="0">
              <a:solidFill>
                <a:srgbClr val="0000FF"/>
              </a:solidFill>
            </a:endParaRPr>
          </a:p>
        </p:txBody>
      </p:sp>
    </p:spTree>
    <p:extLst>
      <p:ext uri="{BB962C8B-B14F-4D97-AF65-F5344CB8AC3E}">
        <p14:creationId xmlns:p14="http://schemas.microsoft.com/office/powerpoint/2010/main" val="385099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162" y="260459"/>
            <a:ext cx="11877675" cy="5391150"/>
          </a:xfrm>
          <a:prstGeom prst="rect">
            <a:avLst/>
          </a:prstGeom>
        </p:spPr>
      </p:pic>
    </p:spTree>
    <p:extLst>
      <p:ext uri="{BB962C8B-B14F-4D97-AF65-F5344CB8AC3E}">
        <p14:creationId xmlns:p14="http://schemas.microsoft.com/office/powerpoint/2010/main" val="360245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420" t="28900" r="21544" b="32173"/>
          <a:stretch/>
        </p:blipFill>
        <p:spPr>
          <a:xfrm>
            <a:off x="346842" y="1008992"/>
            <a:ext cx="11351172" cy="4357856"/>
          </a:xfrm>
          <a:prstGeom prst="rect">
            <a:avLst/>
          </a:prstGeom>
        </p:spPr>
      </p:pic>
      <p:sp>
        <p:nvSpPr>
          <p:cNvPr id="5" name="TextBox 4"/>
          <p:cNvSpPr txBox="1"/>
          <p:nvPr/>
        </p:nvSpPr>
        <p:spPr>
          <a:xfrm>
            <a:off x="215152" y="129092"/>
            <a:ext cx="9717123" cy="707886"/>
          </a:xfrm>
          <a:prstGeom prst="rect">
            <a:avLst/>
          </a:prstGeom>
          <a:noFill/>
        </p:spPr>
        <p:txBody>
          <a:bodyPr wrap="square" rtlCol="0">
            <a:spAutoFit/>
          </a:bodyPr>
          <a:lstStyle/>
          <a:p>
            <a:r>
              <a:rPr lang="en-GB" sz="4000" dirty="0" smtClean="0">
                <a:solidFill>
                  <a:srgbClr val="0000FF"/>
                </a:solidFill>
              </a:rPr>
              <a:t>Complete question 2 on worksheet 8Ad1.</a:t>
            </a:r>
          </a:p>
        </p:txBody>
      </p:sp>
    </p:spTree>
    <p:extLst>
      <p:ext uri="{BB962C8B-B14F-4D97-AF65-F5344CB8AC3E}">
        <p14:creationId xmlns:p14="http://schemas.microsoft.com/office/powerpoint/2010/main" val="27208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825" t="18650" r="25152" b="20263"/>
          <a:stretch/>
        </p:blipFill>
        <p:spPr>
          <a:xfrm>
            <a:off x="2995449" y="105102"/>
            <a:ext cx="7966841" cy="5584238"/>
          </a:xfrm>
          <a:prstGeom prst="rect">
            <a:avLst/>
          </a:prstGeom>
        </p:spPr>
      </p:pic>
      <p:sp>
        <p:nvSpPr>
          <p:cNvPr id="5" name="TextBox 4"/>
          <p:cNvSpPr txBox="1"/>
          <p:nvPr/>
        </p:nvSpPr>
        <p:spPr>
          <a:xfrm>
            <a:off x="115614" y="220717"/>
            <a:ext cx="2291255" cy="1815882"/>
          </a:xfrm>
          <a:prstGeom prst="rect">
            <a:avLst/>
          </a:prstGeom>
          <a:noFill/>
        </p:spPr>
        <p:txBody>
          <a:bodyPr wrap="square" rtlCol="0">
            <a:spAutoFit/>
          </a:bodyPr>
          <a:lstStyle/>
          <a:p>
            <a:r>
              <a:rPr lang="en-GB" sz="2800" dirty="0" smtClean="0">
                <a:solidFill>
                  <a:srgbClr val="FF0000"/>
                </a:solidFill>
              </a:rPr>
              <a:t>Read this but don’t bother making notes on it.</a:t>
            </a:r>
            <a:endParaRPr lang="en-GB" sz="2800" dirty="0">
              <a:solidFill>
                <a:srgbClr val="FF0000"/>
              </a:solidFill>
            </a:endParaRPr>
          </a:p>
        </p:txBody>
      </p:sp>
      <p:sp>
        <p:nvSpPr>
          <p:cNvPr id="6" name="TextBox 5"/>
          <p:cNvSpPr txBox="1"/>
          <p:nvPr/>
        </p:nvSpPr>
        <p:spPr>
          <a:xfrm>
            <a:off x="798786" y="6348244"/>
            <a:ext cx="9616966" cy="369332"/>
          </a:xfrm>
          <a:prstGeom prst="rect">
            <a:avLst/>
          </a:prstGeom>
          <a:noFill/>
        </p:spPr>
        <p:txBody>
          <a:bodyPr wrap="square" rtlCol="0">
            <a:spAutoFit/>
          </a:bodyPr>
          <a:lstStyle/>
          <a:p>
            <a:pPr algn="ctr"/>
            <a:r>
              <a:rPr lang="en-GB" dirty="0" smtClean="0">
                <a:solidFill>
                  <a:schemeClr val="bg1">
                    <a:lumMod val="65000"/>
                  </a:schemeClr>
                </a:solidFill>
              </a:rPr>
              <a:t>They can also make your farts stink real bad.</a:t>
            </a:r>
            <a:endParaRPr lang="en-GB" dirty="0">
              <a:solidFill>
                <a:schemeClr val="bg1">
                  <a:lumMod val="65000"/>
                </a:schemeClr>
              </a:solidFill>
            </a:endParaRPr>
          </a:p>
        </p:txBody>
      </p:sp>
    </p:spTree>
    <p:extLst>
      <p:ext uri="{BB962C8B-B14F-4D97-AF65-F5344CB8AC3E}">
        <p14:creationId xmlns:p14="http://schemas.microsoft.com/office/powerpoint/2010/main" val="1031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392" y="310084"/>
            <a:ext cx="11098925" cy="2554545"/>
          </a:xfrm>
          <a:prstGeom prst="rect">
            <a:avLst/>
          </a:prstGeom>
        </p:spPr>
        <p:txBody>
          <a:bodyPr wrap="square">
            <a:spAutoFit/>
          </a:bodyPr>
          <a:lstStyle/>
          <a:p>
            <a:r>
              <a:rPr lang="en-GB" sz="4000" dirty="0" smtClean="0">
                <a:solidFill>
                  <a:srgbClr val="FF0000"/>
                </a:solidFill>
              </a:rPr>
              <a:t>Bacteria in the gut</a:t>
            </a:r>
          </a:p>
          <a:p>
            <a:endParaRPr lang="en-GB" sz="4000" dirty="0"/>
          </a:p>
          <a:p>
            <a:r>
              <a:rPr lang="en-GB" sz="4000" dirty="0">
                <a:hlinkClick r:id="rId2"/>
              </a:rPr>
              <a:t>https://www.activeteachonline.com/default/player/video/id/350360/external/0</a:t>
            </a:r>
            <a:r>
              <a:rPr lang="en-GB" sz="4000" dirty="0"/>
              <a:t> </a:t>
            </a:r>
          </a:p>
        </p:txBody>
      </p:sp>
    </p:spTree>
    <p:extLst>
      <p:ext uri="{BB962C8B-B14F-4D97-AF65-F5344CB8AC3E}">
        <p14:creationId xmlns:p14="http://schemas.microsoft.com/office/powerpoint/2010/main" val="214754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717" y="157655"/>
            <a:ext cx="6190593" cy="6247864"/>
          </a:xfrm>
          <a:prstGeom prst="rect">
            <a:avLst/>
          </a:prstGeom>
          <a:noFill/>
        </p:spPr>
        <p:txBody>
          <a:bodyPr wrap="square" rtlCol="0">
            <a:spAutoFit/>
          </a:bodyPr>
          <a:lstStyle/>
          <a:p>
            <a:r>
              <a:rPr lang="en-GB" sz="4400" dirty="0" smtClean="0">
                <a:solidFill>
                  <a:srgbClr val="FF0000"/>
                </a:solidFill>
              </a:rPr>
              <a:t>Homework</a:t>
            </a:r>
          </a:p>
          <a:p>
            <a:endParaRPr lang="en-GB" sz="4400" dirty="0"/>
          </a:p>
          <a:p>
            <a:r>
              <a:rPr lang="en-GB" sz="4400" dirty="0" smtClean="0">
                <a:solidFill>
                  <a:srgbClr val="00B050"/>
                </a:solidFill>
              </a:rPr>
              <a:t>worksheet 8Ad7</a:t>
            </a:r>
          </a:p>
          <a:p>
            <a:endParaRPr lang="en-GB" sz="4400" dirty="0" smtClean="0"/>
          </a:p>
          <a:p>
            <a:endParaRPr lang="en-GB" sz="4400" dirty="0"/>
          </a:p>
          <a:p>
            <a:r>
              <a:rPr lang="en-GB" sz="3600" dirty="0" smtClean="0">
                <a:solidFill>
                  <a:srgbClr val="0000FF"/>
                </a:solidFill>
              </a:rPr>
              <a:t>Good extension, keep their books in class and they complete the homework as a test at home. The questions are similar to test style questions.</a:t>
            </a:r>
            <a:endParaRPr lang="en-GB" sz="3600" dirty="0">
              <a:solidFill>
                <a:srgbClr val="0000FF"/>
              </a:solidFill>
            </a:endParaRPr>
          </a:p>
        </p:txBody>
      </p:sp>
      <p:pic>
        <p:nvPicPr>
          <p:cNvPr id="5" name="Picture 4"/>
          <p:cNvPicPr>
            <a:picLocks noChangeAspect="1"/>
          </p:cNvPicPr>
          <p:nvPr/>
        </p:nvPicPr>
        <p:blipFill rotWithShape="1">
          <a:blip r:embed="rId2"/>
          <a:srcRect l="33435" t="12510" r="35035" b="10608"/>
          <a:stretch/>
        </p:blipFill>
        <p:spPr>
          <a:xfrm>
            <a:off x="6735153" y="157655"/>
            <a:ext cx="4805205" cy="6590777"/>
          </a:xfrm>
          <a:prstGeom prst="rect">
            <a:avLst/>
          </a:prstGeom>
        </p:spPr>
      </p:pic>
    </p:spTree>
    <p:extLst>
      <p:ext uri="{BB962C8B-B14F-4D97-AF65-F5344CB8AC3E}">
        <p14:creationId xmlns:p14="http://schemas.microsoft.com/office/powerpoint/2010/main" val="84061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GB" altLang="en-US" smtClean="0"/>
              <a:t>Objectives</a:t>
            </a:r>
          </a:p>
        </p:txBody>
      </p:sp>
      <p:sp>
        <p:nvSpPr>
          <p:cNvPr id="55298" name="Rectangle 3"/>
          <p:cNvSpPr>
            <a:spLocks noGrp="1" noChangeArrowheads="1"/>
          </p:cNvSpPr>
          <p:nvPr>
            <p:ph idx="1"/>
          </p:nvPr>
        </p:nvSpPr>
        <p:spPr>
          <a:xfrm>
            <a:off x="1992314" y="1844676"/>
            <a:ext cx="8207375" cy="4321175"/>
          </a:xfrm>
        </p:spPr>
        <p:txBody>
          <a:bodyPr/>
          <a:lstStyle/>
          <a:p>
            <a:pPr marL="538163" lvl="1" indent="-358775"/>
            <a:r>
              <a:rPr lang="en-GB" altLang="en-US" sz="2800"/>
              <a:t>Identify and recall the main parts of the human digestive system. </a:t>
            </a:r>
            <a:endParaRPr lang="en-GB" altLang="en-US" sz="2800">
              <a:solidFill>
                <a:srgbClr val="636825"/>
              </a:solidFill>
            </a:endParaRPr>
          </a:p>
          <a:p>
            <a:pPr marL="538163" lvl="1" indent="-358775"/>
            <a:r>
              <a:rPr lang="en-GB" altLang="ja-JP" sz="2800">
                <a:ea typeface="MS PGothic" panose="020B0600070205080204" pitchFamily="34" charset="-128"/>
              </a:rPr>
              <a:t>Explain why digestion is necessary. </a:t>
            </a:r>
          </a:p>
          <a:p>
            <a:pPr marL="538163" lvl="1" indent="-358775"/>
            <a:r>
              <a:rPr lang="en-GB" altLang="en-US" sz="2800"/>
              <a:t>Describe the functions of the organs in the human digestive system.</a:t>
            </a:r>
          </a:p>
          <a:p>
            <a:pPr marL="538163" lvl="1" indent="-358775"/>
            <a:r>
              <a:rPr lang="en-GB" altLang="en-US" sz="2800"/>
              <a:t>Describe the role of enzymes as catalysts in digestion. </a:t>
            </a:r>
          </a:p>
          <a:p>
            <a:pPr marL="538163" lvl="1" indent="-358775"/>
            <a:r>
              <a:rPr lang="en-GB" altLang="en-US" sz="2800"/>
              <a:t>Recall some benefits and drawbacks of bacteria in the digestive system. </a:t>
            </a:r>
          </a:p>
        </p:txBody>
      </p:sp>
      <p:sp>
        <p:nvSpPr>
          <p:cNvPr id="55299"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mtClean="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40696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animEffect transition="in" filter="fade">
                                      <p:cBhvr>
                                        <p:cTn id="7" dur="500"/>
                                        <p:tgtEl>
                                          <p:spTgt spid="55298">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8">
                                            <p:txEl>
                                              <p:pRg st="2" end="2"/>
                                            </p:txEl>
                                          </p:spTgt>
                                        </p:tgtEl>
                                        <p:attrNameLst>
                                          <p:attrName>style.visibility</p:attrName>
                                        </p:attrNameLst>
                                      </p:cBhvr>
                                      <p:to>
                                        <p:strVal val="visible"/>
                                      </p:to>
                                    </p:set>
                                    <p:animEffect transition="in" filter="fade">
                                      <p:cBhvr>
                                        <p:cTn id="10" dur="500"/>
                                        <p:tgtEl>
                                          <p:spTgt spid="5529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298">
                                            <p:txEl>
                                              <p:pRg st="3" end="3"/>
                                            </p:txEl>
                                          </p:spTgt>
                                        </p:tgtEl>
                                        <p:attrNameLst>
                                          <p:attrName>style.visibility</p:attrName>
                                        </p:attrNameLst>
                                      </p:cBhvr>
                                      <p:to>
                                        <p:strVal val="visible"/>
                                      </p:to>
                                    </p:set>
                                    <p:animEffect transition="in" filter="fade">
                                      <p:cBhvr>
                                        <p:cTn id="13" dur="500"/>
                                        <p:tgtEl>
                                          <p:spTgt spid="5529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298">
                                            <p:txEl>
                                              <p:pRg st="4" end="4"/>
                                            </p:txEl>
                                          </p:spTgt>
                                        </p:tgtEl>
                                        <p:attrNameLst>
                                          <p:attrName>style.visibility</p:attrName>
                                        </p:attrNameLst>
                                      </p:cBhvr>
                                      <p:to>
                                        <p:strVal val="visible"/>
                                      </p:to>
                                    </p:set>
                                    <p:animEffect transition="in" filter="fade">
                                      <p:cBhvr>
                                        <p:cTn id="16"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uiExpand="1"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459" y="215160"/>
            <a:ext cx="8606118" cy="6555641"/>
          </a:xfrm>
          <a:prstGeom prst="rect">
            <a:avLst/>
          </a:prstGeom>
          <a:noFill/>
        </p:spPr>
        <p:txBody>
          <a:bodyPr wrap="square" rtlCol="0">
            <a:spAutoFit/>
          </a:bodyPr>
          <a:lstStyle/>
          <a:p>
            <a:pPr>
              <a:lnSpc>
                <a:spcPct val="150000"/>
              </a:lnSpc>
            </a:pPr>
            <a:r>
              <a:rPr lang="en-GB" sz="4000" dirty="0" smtClean="0">
                <a:solidFill>
                  <a:srgbClr val="00B050"/>
                </a:solidFill>
              </a:rPr>
              <a:t>Mouth</a:t>
            </a:r>
          </a:p>
          <a:p>
            <a:pPr>
              <a:lnSpc>
                <a:spcPct val="150000"/>
              </a:lnSpc>
            </a:pPr>
            <a:r>
              <a:rPr lang="en-GB" sz="4000" dirty="0" smtClean="0">
                <a:solidFill>
                  <a:srgbClr val="00B050"/>
                </a:solidFill>
              </a:rPr>
              <a:t>Gullet (Oesophagus)</a:t>
            </a:r>
            <a:endParaRPr lang="en-GB" sz="4000" dirty="0">
              <a:solidFill>
                <a:srgbClr val="00B050"/>
              </a:solidFill>
            </a:endParaRPr>
          </a:p>
          <a:p>
            <a:pPr>
              <a:lnSpc>
                <a:spcPct val="150000"/>
              </a:lnSpc>
            </a:pPr>
            <a:r>
              <a:rPr lang="en-GB" sz="4000" dirty="0" smtClean="0">
                <a:solidFill>
                  <a:srgbClr val="00B050"/>
                </a:solidFill>
              </a:rPr>
              <a:t>Stomach</a:t>
            </a:r>
            <a:endParaRPr lang="en-GB" sz="4000" dirty="0">
              <a:solidFill>
                <a:srgbClr val="00B050"/>
              </a:solidFill>
            </a:endParaRPr>
          </a:p>
          <a:p>
            <a:pPr>
              <a:lnSpc>
                <a:spcPct val="150000"/>
              </a:lnSpc>
            </a:pPr>
            <a:r>
              <a:rPr lang="en-GB" sz="4000" dirty="0" smtClean="0">
                <a:solidFill>
                  <a:srgbClr val="00B050"/>
                </a:solidFill>
              </a:rPr>
              <a:t>Small intestine</a:t>
            </a:r>
            <a:endParaRPr lang="en-GB" sz="4000" dirty="0">
              <a:solidFill>
                <a:srgbClr val="00B050"/>
              </a:solidFill>
            </a:endParaRPr>
          </a:p>
          <a:p>
            <a:pPr>
              <a:lnSpc>
                <a:spcPct val="150000"/>
              </a:lnSpc>
            </a:pPr>
            <a:r>
              <a:rPr lang="en-GB" sz="4000" dirty="0" smtClean="0">
                <a:solidFill>
                  <a:srgbClr val="00B050"/>
                </a:solidFill>
              </a:rPr>
              <a:t>Large intestine</a:t>
            </a:r>
          </a:p>
          <a:p>
            <a:pPr>
              <a:lnSpc>
                <a:spcPct val="150000"/>
              </a:lnSpc>
            </a:pPr>
            <a:r>
              <a:rPr lang="en-GB" sz="4000" dirty="0" smtClean="0">
                <a:solidFill>
                  <a:srgbClr val="00B050"/>
                </a:solidFill>
              </a:rPr>
              <a:t>Rectum</a:t>
            </a:r>
          </a:p>
          <a:p>
            <a:pPr>
              <a:lnSpc>
                <a:spcPct val="150000"/>
              </a:lnSpc>
            </a:pPr>
            <a:r>
              <a:rPr lang="en-GB" sz="4000" dirty="0" smtClean="0">
                <a:solidFill>
                  <a:srgbClr val="00B050"/>
                </a:solidFill>
              </a:rPr>
              <a:t>Anus</a:t>
            </a:r>
            <a:endParaRPr lang="en-GB" sz="4000" dirty="0">
              <a:solidFill>
                <a:srgbClr val="00B050"/>
              </a:solidFill>
            </a:endParaRPr>
          </a:p>
        </p:txBody>
      </p:sp>
      <p:pic>
        <p:nvPicPr>
          <p:cNvPr id="3" name="Picture 2"/>
          <p:cNvPicPr>
            <a:picLocks noChangeAspect="1"/>
          </p:cNvPicPr>
          <p:nvPr/>
        </p:nvPicPr>
        <p:blipFill>
          <a:blip r:embed="rId2"/>
          <a:stretch>
            <a:fillRect/>
          </a:stretch>
        </p:blipFill>
        <p:spPr>
          <a:xfrm>
            <a:off x="6748476" y="213166"/>
            <a:ext cx="4460991" cy="6306919"/>
          </a:xfrm>
          <a:prstGeom prst="rect">
            <a:avLst/>
          </a:prstGeom>
        </p:spPr>
      </p:pic>
    </p:spTree>
    <p:extLst>
      <p:ext uri="{BB962C8B-B14F-4D97-AF65-F5344CB8AC3E}">
        <p14:creationId xmlns:p14="http://schemas.microsoft.com/office/powerpoint/2010/main" val="19718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GB" altLang="en-US" smtClean="0"/>
              <a:t>Objectives</a:t>
            </a:r>
          </a:p>
        </p:txBody>
      </p:sp>
      <p:sp>
        <p:nvSpPr>
          <p:cNvPr id="56322" name="Rectangle 3"/>
          <p:cNvSpPr>
            <a:spLocks noGrp="1" noChangeArrowheads="1"/>
          </p:cNvSpPr>
          <p:nvPr>
            <p:ph idx="1"/>
          </p:nvPr>
        </p:nvSpPr>
        <p:spPr>
          <a:xfrm>
            <a:off x="1992314" y="1844675"/>
            <a:ext cx="8207375" cy="2736850"/>
          </a:xfrm>
        </p:spPr>
        <p:txBody>
          <a:bodyPr/>
          <a:lstStyle/>
          <a:p>
            <a:pPr marL="538163" lvl="1" indent="-358775"/>
            <a:r>
              <a:rPr lang="en-GB" altLang="en-US" sz="2800"/>
              <a:t>Describe what happens during ingestion, absorption and egestion. </a:t>
            </a:r>
          </a:p>
          <a:p>
            <a:pPr marL="538163" lvl="1" indent="-358775"/>
            <a:r>
              <a:rPr lang="en-GB" altLang="ja-JP" sz="2800">
                <a:ea typeface="MS PGothic" panose="020B0600070205080204" pitchFamily="34" charset="-128"/>
              </a:rPr>
              <a:t>Explain how food is moved through the digestive system. </a:t>
            </a:r>
          </a:p>
          <a:p>
            <a:pPr marL="538163" lvl="1" indent="-358775"/>
            <a:r>
              <a:rPr lang="en-GB" altLang="en-US" sz="2800"/>
              <a:t>Use a model to describe basic enzyme action. </a:t>
            </a:r>
          </a:p>
        </p:txBody>
      </p:sp>
      <p:sp>
        <p:nvSpPr>
          <p:cNvPr id="56323"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mtClean="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99884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6322">
                                            <p:txEl>
                                              <p:pRg st="2" end="2"/>
                                            </p:txEl>
                                          </p:spTgt>
                                        </p:tgtEl>
                                        <p:attrNameLst>
                                          <p:attrName>style.visibility</p:attrName>
                                        </p:attrNameLst>
                                      </p:cBhvr>
                                      <p:to>
                                        <p:strVal val="visible"/>
                                      </p:to>
                                    </p:set>
                                    <p:animEffect transition="in" filter="fade">
                                      <p:cBhvr>
                                        <p:cTn id="11"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GB" altLang="en-US" smtClean="0"/>
              <a:t>Objectives</a:t>
            </a:r>
          </a:p>
        </p:txBody>
      </p:sp>
      <p:sp>
        <p:nvSpPr>
          <p:cNvPr id="57346" name="Rectangle 3"/>
          <p:cNvSpPr>
            <a:spLocks noGrp="1" noChangeArrowheads="1"/>
          </p:cNvSpPr>
          <p:nvPr>
            <p:ph idx="1"/>
          </p:nvPr>
        </p:nvSpPr>
        <p:spPr>
          <a:xfrm>
            <a:off x="1992314" y="1844675"/>
            <a:ext cx="8207375" cy="2305050"/>
          </a:xfrm>
        </p:spPr>
        <p:txBody>
          <a:bodyPr/>
          <a:lstStyle/>
          <a:p>
            <a:pPr marL="538163" lvl="1" indent="-358775">
              <a:buNone/>
            </a:pPr>
            <a:endParaRPr lang="en-GB" altLang="en-US" sz="2800" b="1">
              <a:solidFill>
                <a:srgbClr val="636825"/>
              </a:solidFill>
            </a:endParaRPr>
          </a:p>
          <a:p>
            <a:pPr marL="538163" lvl="1" indent="-358775"/>
            <a:r>
              <a:rPr lang="en-GB" altLang="ja-JP" sz="2800">
                <a:ea typeface="MS PGothic" panose="020B0600070205080204" pitchFamily="34" charset="-128"/>
              </a:rPr>
              <a:t>Evaluate different models of basic enzyme action. </a:t>
            </a:r>
          </a:p>
          <a:p>
            <a:pPr marL="538163" lvl="1" indent="-358775">
              <a:buNone/>
            </a:pPr>
            <a:endParaRPr lang="en-GB" altLang="en-US" sz="2800"/>
          </a:p>
        </p:txBody>
      </p:sp>
      <p:sp>
        <p:nvSpPr>
          <p:cNvPr id="57347" name="Rectangle 5"/>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mtClean="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79286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23992"/>
            <a:ext cx="11758108" cy="6370975"/>
          </a:xfrm>
          <a:prstGeom prst="rect">
            <a:avLst/>
          </a:prstGeom>
          <a:noFill/>
        </p:spPr>
        <p:txBody>
          <a:bodyPr wrap="square" rtlCol="0">
            <a:spAutoFit/>
          </a:bodyPr>
          <a:lstStyle/>
          <a:p>
            <a:pPr algn="ctr"/>
            <a:r>
              <a:rPr lang="en-GB" sz="2400" dirty="0" smtClean="0">
                <a:solidFill>
                  <a:srgbClr val="0000FF"/>
                </a:solidFill>
              </a:rPr>
              <a:t>RESOURCES – This could easily be a </a:t>
            </a:r>
            <a:r>
              <a:rPr lang="en-GB" sz="2400" b="1" u="sng" dirty="0" smtClean="0">
                <a:solidFill>
                  <a:srgbClr val="FF0000"/>
                </a:solidFill>
              </a:rPr>
              <a:t>2 hour </a:t>
            </a:r>
            <a:r>
              <a:rPr lang="en-GB" sz="2400" dirty="0" smtClean="0">
                <a:solidFill>
                  <a:srgbClr val="0000FF"/>
                </a:solidFill>
              </a:rPr>
              <a:t>lesson</a:t>
            </a:r>
          </a:p>
          <a:p>
            <a:endParaRPr lang="en-GB" sz="2400" dirty="0">
              <a:solidFill>
                <a:srgbClr val="0000FF"/>
              </a:solidFill>
            </a:endParaRPr>
          </a:p>
          <a:p>
            <a:r>
              <a:rPr lang="en-GB" sz="2400" dirty="0" smtClean="0">
                <a:solidFill>
                  <a:srgbClr val="00B050"/>
                </a:solidFill>
              </a:rPr>
              <a:t>Lesson Worksheet – 8Ad1 (very good) or write lots of notes.</a:t>
            </a:r>
          </a:p>
          <a:p>
            <a:endParaRPr lang="en-GB" sz="2400" dirty="0">
              <a:solidFill>
                <a:srgbClr val="00B050"/>
              </a:solidFill>
            </a:endParaRPr>
          </a:p>
          <a:p>
            <a:r>
              <a:rPr lang="en-GB" sz="2400" dirty="0" smtClean="0">
                <a:solidFill>
                  <a:srgbClr val="00B050"/>
                </a:solidFill>
              </a:rPr>
              <a:t>Homework worksheet – 8Ad7 (mid to higher level challenge)</a:t>
            </a:r>
          </a:p>
          <a:p>
            <a:endParaRPr lang="en-GB" sz="2400" dirty="0">
              <a:solidFill>
                <a:srgbClr val="00B050"/>
              </a:solidFill>
            </a:endParaRPr>
          </a:p>
          <a:p>
            <a:r>
              <a:rPr lang="en-GB" sz="2400" dirty="0" smtClean="0">
                <a:solidFill>
                  <a:srgbClr val="7030A0"/>
                </a:solidFill>
              </a:rPr>
              <a:t>Digestive system annotated diagram</a:t>
            </a:r>
          </a:p>
          <a:p>
            <a:endParaRPr lang="en-GB" sz="2400" dirty="0" smtClean="0">
              <a:solidFill>
                <a:srgbClr val="FF0000"/>
              </a:solidFill>
            </a:endParaRPr>
          </a:p>
          <a:p>
            <a:r>
              <a:rPr lang="en-GB" sz="2400" dirty="0" smtClean="0">
                <a:solidFill>
                  <a:srgbClr val="FF0000"/>
                </a:solidFill>
              </a:rPr>
              <a:t>Demo – Stocking model. </a:t>
            </a:r>
          </a:p>
          <a:p>
            <a:r>
              <a:rPr lang="en-GB" sz="2400" dirty="0" smtClean="0">
                <a:solidFill>
                  <a:srgbClr val="0000FF"/>
                </a:solidFill>
              </a:rPr>
              <a:t>Order the stocking model. Crush food in pestle and mortar (teeth) add pretend saliva. Transfer to plastic bag (stomach) add bile and stuff. Squeeze and churn. Pour into stocking (small intestine) over large bowl. Soluble substances pass through. Solids stay behind. Cut hole in bottom of stocking (anus) squeeze out a poo.</a:t>
            </a:r>
          </a:p>
          <a:p>
            <a:endParaRPr lang="en-GB" sz="2400" dirty="0">
              <a:solidFill>
                <a:srgbClr val="0000FF"/>
              </a:solidFill>
            </a:endParaRPr>
          </a:p>
          <a:p>
            <a:r>
              <a:rPr lang="en-GB" sz="2400" dirty="0" smtClean="0">
                <a:solidFill>
                  <a:srgbClr val="FF0000"/>
                </a:solidFill>
              </a:rPr>
              <a:t>Demo – Starch, amylase, iodine </a:t>
            </a:r>
            <a:r>
              <a:rPr lang="en-GB" sz="2400" dirty="0" err="1" smtClean="0">
                <a:solidFill>
                  <a:srgbClr val="FF0000"/>
                </a:solidFill>
              </a:rPr>
              <a:t>visking</a:t>
            </a:r>
            <a:r>
              <a:rPr lang="en-GB" sz="2400" dirty="0" smtClean="0">
                <a:solidFill>
                  <a:srgbClr val="FF0000"/>
                </a:solidFill>
              </a:rPr>
              <a:t> tubing</a:t>
            </a:r>
          </a:p>
          <a:p>
            <a:endParaRPr lang="en-GB" sz="2400" dirty="0">
              <a:solidFill>
                <a:srgbClr val="0000FF"/>
              </a:solidFill>
            </a:endParaRPr>
          </a:p>
          <a:p>
            <a:r>
              <a:rPr lang="en-GB" sz="2400" dirty="0" smtClean="0">
                <a:solidFill>
                  <a:srgbClr val="00B050"/>
                </a:solidFill>
              </a:rPr>
              <a:t>Practical – Do an enzyme practical if you want – e.g. Starch / </a:t>
            </a:r>
            <a:r>
              <a:rPr lang="en-GB" sz="2400" dirty="0" err="1" smtClean="0">
                <a:solidFill>
                  <a:srgbClr val="00B050"/>
                </a:solidFill>
              </a:rPr>
              <a:t>amyalse</a:t>
            </a:r>
            <a:endParaRPr lang="en-GB" sz="2400" dirty="0" smtClean="0">
              <a:solidFill>
                <a:srgbClr val="00B050"/>
              </a:solidFill>
            </a:endParaRPr>
          </a:p>
        </p:txBody>
      </p:sp>
    </p:spTree>
    <p:extLst>
      <p:ext uri="{BB962C8B-B14F-4D97-AF65-F5344CB8AC3E}">
        <p14:creationId xmlns:p14="http://schemas.microsoft.com/office/powerpoint/2010/main" val="60429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29092"/>
            <a:ext cx="11758108" cy="5632311"/>
          </a:xfrm>
          <a:prstGeom prst="rect">
            <a:avLst/>
          </a:prstGeom>
          <a:noFill/>
        </p:spPr>
        <p:txBody>
          <a:bodyPr wrap="square" rtlCol="0">
            <a:spAutoFit/>
          </a:bodyPr>
          <a:lstStyle/>
          <a:p>
            <a:pPr algn="ctr"/>
            <a:r>
              <a:rPr lang="en-GB" sz="4000" dirty="0" smtClean="0">
                <a:solidFill>
                  <a:srgbClr val="0000FF"/>
                </a:solidFill>
              </a:rPr>
              <a:t>RECAP – DO NOT COPY</a:t>
            </a:r>
          </a:p>
          <a:p>
            <a:endParaRPr lang="en-GB" sz="4000" dirty="0">
              <a:solidFill>
                <a:srgbClr val="0000FF"/>
              </a:solidFill>
            </a:endParaRPr>
          </a:p>
          <a:p>
            <a:r>
              <a:rPr lang="en-GB" sz="4000" dirty="0" smtClean="0">
                <a:solidFill>
                  <a:srgbClr val="0000FF"/>
                </a:solidFill>
              </a:rPr>
              <a:t>The body requires the nutrients to grow and repair and to function properly.</a:t>
            </a:r>
          </a:p>
          <a:p>
            <a:endParaRPr lang="en-GB" sz="4000" dirty="0">
              <a:solidFill>
                <a:srgbClr val="0000FF"/>
              </a:solidFill>
            </a:endParaRPr>
          </a:p>
          <a:p>
            <a:r>
              <a:rPr lang="en-GB" sz="4000" dirty="0" smtClean="0">
                <a:solidFill>
                  <a:srgbClr val="0000FF"/>
                </a:solidFill>
              </a:rPr>
              <a:t>These nutrients come from the food that we eat.</a:t>
            </a:r>
          </a:p>
          <a:p>
            <a:endParaRPr lang="en-GB" sz="4000" dirty="0">
              <a:solidFill>
                <a:srgbClr val="0000FF"/>
              </a:solidFill>
            </a:endParaRPr>
          </a:p>
          <a:p>
            <a:r>
              <a:rPr lang="en-GB" sz="4000" dirty="0" smtClean="0">
                <a:solidFill>
                  <a:srgbClr val="0000FF"/>
                </a:solidFill>
              </a:rPr>
              <a:t>The food you eat has to be </a:t>
            </a:r>
            <a:r>
              <a:rPr lang="en-GB" sz="4000" u="sng" dirty="0" smtClean="0">
                <a:solidFill>
                  <a:srgbClr val="0000FF"/>
                </a:solidFill>
              </a:rPr>
              <a:t>digested</a:t>
            </a:r>
            <a:r>
              <a:rPr lang="en-GB" sz="4000" dirty="0" smtClean="0">
                <a:solidFill>
                  <a:srgbClr val="0000FF"/>
                </a:solidFill>
              </a:rPr>
              <a:t> before the nutrients can be used by the body.</a:t>
            </a:r>
            <a:endParaRPr lang="en-GB" sz="4000" dirty="0">
              <a:solidFill>
                <a:srgbClr val="0000FF"/>
              </a:solidFill>
            </a:endParaRPr>
          </a:p>
        </p:txBody>
      </p:sp>
    </p:spTree>
    <p:extLst>
      <p:ext uri="{BB962C8B-B14F-4D97-AF65-F5344CB8AC3E}">
        <p14:creationId xmlns:p14="http://schemas.microsoft.com/office/powerpoint/2010/main" val="93959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29092"/>
            <a:ext cx="11758108" cy="3785652"/>
          </a:xfrm>
          <a:prstGeom prst="rect">
            <a:avLst/>
          </a:prstGeom>
          <a:noFill/>
        </p:spPr>
        <p:txBody>
          <a:bodyPr wrap="square" rtlCol="0">
            <a:spAutoFit/>
          </a:bodyPr>
          <a:lstStyle/>
          <a:p>
            <a:r>
              <a:rPr lang="en-GB" sz="4000" dirty="0" smtClean="0"/>
              <a:t>Food has to be digested before the nutrients can be used by the </a:t>
            </a:r>
            <a:r>
              <a:rPr lang="en-GB" sz="4000" dirty="0"/>
              <a:t>b</a:t>
            </a:r>
            <a:r>
              <a:rPr lang="en-GB" sz="4000" dirty="0" smtClean="0"/>
              <a:t>ody.</a:t>
            </a:r>
          </a:p>
          <a:p>
            <a:endParaRPr lang="en-GB" sz="4000" dirty="0"/>
          </a:p>
          <a:p>
            <a:r>
              <a:rPr lang="en-GB" sz="4000" dirty="0" smtClean="0"/>
              <a:t>Digestion turns large insoluble molecules (proteins, fats and carbohydrates) into smaller soluble substances (e.g. amino acids and glucose). </a:t>
            </a:r>
          </a:p>
        </p:txBody>
      </p:sp>
    </p:spTree>
    <p:extLst>
      <p:ext uri="{BB962C8B-B14F-4D97-AF65-F5344CB8AC3E}">
        <p14:creationId xmlns:p14="http://schemas.microsoft.com/office/powerpoint/2010/main" val="169384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29092"/>
            <a:ext cx="11758108" cy="3785652"/>
          </a:xfrm>
          <a:prstGeom prst="rect">
            <a:avLst/>
          </a:prstGeom>
          <a:noFill/>
        </p:spPr>
        <p:txBody>
          <a:bodyPr wrap="square" rtlCol="0">
            <a:spAutoFit/>
          </a:bodyPr>
          <a:lstStyle/>
          <a:p>
            <a:r>
              <a:rPr lang="en-GB" sz="4000" dirty="0" smtClean="0"/>
              <a:t>The organs of the digestive system work together to digest food.</a:t>
            </a:r>
          </a:p>
          <a:p>
            <a:endParaRPr lang="en-GB" sz="4000" dirty="0"/>
          </a:p>
          <a:p>
            <a:r>
              <a:rPr lang="en-GB" sz="4000" dirty="0" smtClean="0"/>
              <a:t>Once the food is digested into small soluble substances it can be absorbed into the circulatory system to be transported.</a:t>
            </a:r>
          </a:p>
        </p:txBody>
      </p:sp>
    </p:spTree>
    <p:extLst>
      <p:ext uri="{BB962C8B-B14F-4D97-AF65-F5344CB8AC3E}">
        <p14:creationId xmlns:p14="http://schemas.microsoft.com/office/powerpoint/2010/main" val="57253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802" t="10858" r="22597" b="12978"/>
          <a:stretch/>
        </p:blipFill>
        <p:spPr>
          <a:xfrm>
            <a:off x="3816119" y="203405"/>
            <a:ext cx="7605658" cy="6511573"/>
          </a:xfrm>
          <a:prstGeom prst="rect">
            <a:avLst/>
          </a:prstGeom>
        </p:spPr>
      </p:pic>
      <p:sp>
        <p:nvSpPr>
          <p:cNvPr id="2" name="TextBox 1"/>
          <p:cNvSpPr txBox="1"/>
          <p:nvPr/>
        </p:nvSpPr>
        <p:spPr>
          <a:xfrm>
            <a:off x="168166" y="203405"/>
            <a:ext cx="3352800" cy="5016758"/>
          </a:xfrm>
          <a:prstGeom prst="rect">
            <a:avLst/>
          </a:prstGeom>
          <a:noFill/>
        </p:spPr>
        <p:txBody>
          <a:bodyPr wrap="square" rtlCol="0">
            <a:spAutoFit/>
          </a:bodyPr>
          <a:lstStyle/>
          <a:p>
            <a:r>
              <a:rPr lang="en-GB" sz="3200" dirty="0" smtClean="0">
                <a:solidFill>
                  <a:srgbClr val="FF0000"/>
                </a:solidFill>
              </a:rPr>
              <a:t>Stick this diagram in your books and read it.</a:t>
            </a:r>
          </a:p>
          <a:p>
            <a:endParaRPr lang="en-GB" sz="3200" dirty="0"/>
          </a:p>
          <a:p>
            <a:r>
              <a:rPr lang="en-GB" sz="4800" u="sng" dirty="0" smtClean="0">
                <a:solidFill>
                  <a:srgbClr val="00B050"/>
                </a:solidFill>
              </a:rPr>
              <a:t>Be ready </a:t>
            </a:r>
            <a:r>
              <a:rPr lang="en-GB" sz="4800" dirty="0" smtClean="0">
                <a:solidFill>
                  <a:srgbClr val="00B050"/>
                </a:solidFill>
              </a:rPr>
              <a:t>to answers the teachers questions!</a:t>
            </a:r>
            <a:endParaRPr lang="en-GB" sz="4800" dirty="0">
              <a:solidFill>
                <a:srgbClr val="00B050"/>
              </a:solidFill>
            </a:endParaRPr>
          </a:p>
        </p:txBody>
      </p:sp>
    </p:spTree>
    <p:extLst>
      <p:ext uri="{BB962C8B-B14F-4D97-AF65-F5344CB8AC3E}">
        <p14:creationId xmlns:p14="http://schemas.microsoft.com/office/powerpoint/2010/main" val="158515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228" y="178676"/>
            <a:ext cx="11624441" cy="523220"/>
          </a:xfrm>
          <a:prstGeom prst="rect">
            <a:avLst/>
          </a:prstGeom>
          <a:noFill/>
        </p:spPr>
        <p:txBody>
          <a:bodyPr wrap="square" rtlCol="0">
            <a:spAutoFit/>
          </a:bodyPr>
          <a:lstStyle/>
          <a:p>
            <a:r>
              <a:rPr lang="en-GB" sz="2800" dirty="0" smtClean="0">
                <a:solidFill>
                  <a:srgbClr val="7030A0"/>
                </a:solidFill>
              </a:rPr>
              <a:t>Use the annotated diagram and the stocking model demo to explain digestion.</a:t>
            </a:r>
            <a:endParaRPr lang="en-GB" sz="2800" dirty="0">
              <a:solidFill>
                <a:srgbClr val="7030A0"/>
              </a:solidFill>
            </a:endParaRPr>
          </a:p>
        </p:txBody>
      </p:sp>
      <p:pic>
        <p:nvPicPr>
          <p:cNvPr id="1026" name="Picture 2" descr="Image result for stocking model digestion"/>
          <p:cNvPicPr>
            <a:picLocks noChangeAspect="1" noChangeArrowheads="1"/>
          </p:cNvPicPr>
          <p:nvPr/>
        </p:nvPicPr>
        <p:blipFill rotWithShape="1">
          <a:blip r:embed="rId2">
            <a:extLst>
              <a:ext uri="{28A0092B-C50C-407E-A947-70E740481C1C}">
                <a14:useLocalDpi xmlns:a14="http://schemas.microsoft.com/office/drawing/2010/main" val="0"/>
              </a:ext>
            </a:extLst>
          </a:blip>
          <a:srcRect l="275" t="12454" b="12450"/>
          <a:stretch/>
        </p:blipFill>
        <p:spPr bwMode="auto">
          <a:xfrm>
            <a:off x="2743200" y="2869324"/>
            <a:ext cx="6779172" cy="38286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500" y="1416278"/>
            <a:ext cx="11044859" cy="923330"/>
          </a:xfrm>
          <a:prstGeom prst="rect">
            <a:avLst/>
          </a:prstGeom>
        </p:spPr>
        <p:txBody>
          <a:bodyPr wrap="square">
            <a:spAutoFit/>
          </a:bodyPr>
          <a:lstStyle/>
          <a:p>
            <a:r>
              <a:rPr lang="en-GB" dirty="0" smtClean="0"/>
              <a:t>Watch this video if you’re not sure. Do not show it in class. It’s 6 minutes and its rubbish quality</a:t>
            </a:r>
          </a:p>
          <a:p>
            <a:endParaRPr lang="en-GB" dirty="0" smtClean="0"/>
          </a:p>
          <a:p>
            <a:r>
              <a:rPr lang="en-GB" dirty="0" smtClean="0">
                <a:hlinkClick r:id="rId3"/>
              </a:rPr>
              <a:t>https</a:t>
            </a:r>
            <a:r>
              <a:rPr lang="en-GB" dirty="0">
                <a:hlinkClick r:id="rId3"/>
              </a:rPr>
              <a:t>://</a:t>
            </a:r>
            <a:r>
              <a:rPr lang="en-GB" dirty="0" smtClean="0">
                <a:hlinkClick r:id="rId3"/>
              </a:rPr>
              <a:t>www.youtube.com/watch?v=aemI64NAK08</a:t>
            </a:r>
            <a:r>
              <a:rPr lang="en-GB" dirty="0"/>
              <a:t> </a:t>
            </a:r>
            <a:endParaRPr lang="en-GB" dirty="0" smtClean="0"/>
          </a:p>
        </p:txBody>
      </p:sp>
    </p:spTree>
    <p:extLst>
      <p:ext uri="{BB962C8B-B14F-4D97-AF65-F5344CB8AC3E}">
        <p14:creationId xmlns:p14="http://schemas.microsoft.com/office/powerpoint/2010/main" val="109997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103" y="599304"/>
            <a:ext cx="10990730" cy="3970318"/>
          </a:xfrm>
          <a:prstGeom prst="rect">
            <a:avLst/>
          </a:prstGeom>
        </p:spPr>
        <p:txBody>
          <a:bodyPr wrap="square">
            <a:spAutoFit/>
          </a:bodyPr>
          <a:lstStyle/>
          <a:p>
            <a:r>
              <a:rPr lang="en-GB" sz="3600" dirty="0" smtClean="0">
                <a:solidFill>
                  <a:srgbClr val="FF0000"/>
                </a:solidFill>
              </a:rPr>
              <a:t>Have a go on this activity once the students have a rough idea of what these organs do.</a:t>
            </a:r>
            <a:endParaRPr lang="en-GB" sz="3600" dirty="0" smtClean="0">
              <a:solidFill>
                <a:srgbClr val="FF0000"/>
              </a:solidFill>
              <a:hlinkClick r:id="rId2"/>
            </a:endParaRPr>
          </a:p>
          <a:p>
            <a:endParaRPr lang="en-GB" sz="3600" dirty="0">
              <a:hlinkClick r:id="rId2"/>
            </a:endParaRPr>
          </a:p>
          <a:p>
            <a:r>
              <a:rPr lang="en-GB" sz="3600" dirty="0" smtClean="0">
                <a:hlinkClick r:id="rId2"/>
              </a:rPr>
              <a:t>https</a:t>
            </a:r>
            <a:r>
              <a:rPr lang="en-GB" sz="3600" dirty="0">
                <a:hlinkClick r:id="rId2"/>
              </a:rPr>
              <a:t>://</a:t>
            </a:r>
            <a:r>
              <a:rPr lang="en-GB" sz="3600" dirty="0" smtClean="0">
                <a:hlinkClick r:id="rId2"/>
              </a:rPr>
              <a:t>www.activeteachonline.com/default/player/interactive/id/350154/external/0</a:t>
            </a:r>
            <a:endParaRPr lang="en-GB" sz="3600" dirty="0" smtClean="0"/>
          </a:p>
          <a:p>
            <a:endParaRPr lang="en-GB" sz="3600" dirty="0"/>
          </a:p>
          <a:p>
            <a:endParaRPr lang="en-GB" sz="3600" dirty="0"/>
          </a:p>
        </p:txBody>
      </p:sp>
    </p:spTree>
    <p:extLst>
      <p:ext uri="{BB962C8B-B14F-4D97-AF65-F5344CB8AC3E}">
        <p14:creationId xmlns:p14="http://schemas.microsoft.com/office/powerpoint/2010/main" val="1768620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746</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MS PGothic</vt:lpstr>
      <vt:lpstr>Arial</vt:lpstr>
      <vt:lpstr>ArialMT</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Matthew Tomkins</cp:lastModifiedBy>
  <cp:revision>79</cp:revision>
  <dcterms:created xsi:type="dcterms:W3CDTF">2018-06-27T10:37:59Z</dcterms:created>
  <dcterms:modified xsi:type="dcterms:W3CDTF">2018-09-11T13:12:28Z</dcterms:modified>
</cp:coreProperties>
</file>